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714" r:id="rId2"/>
    <p:sldId id="256" r:id="rId3"/>
    <p:sldId id="257" r:id="rId4"/>
    <p:sldId id="258" r:id="rId5"/>
    <p:sldId id="259" r:id="rId6"/>
    <p:sldId id="261" r:id="rId7"/>
    <p:sldId id="260" r:id="rId8"/>
    <p:sldId id="262" r:id="rId9"/>
    <p:sldId id="263" r:id="rId10"/>
    <p:sldId id="706" r:id="rId11"/>
    <p:sldId id="710" r:id="rId12"/>
    <p:sldId id="708" r:id="rId13"/>
    <p:sldId id="709" r:id="rId14"/>
    <p:sldId id="712" r:id="rId15"/>
    <p:sldId id="71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ur, Chirag" initials="GC" lastIdx="1" clrIdx="0">
    <p:extLst>
      <p:ext uri="{19B8F6BF-5375-455C-9EA6-DF929625EA0E}">
        <p15:presenceInfo xmlns:p15="http://schemas.microsoft.com/office/powerpoint/2012/main" userId="S::chigaur@deloitte.com::a9ebb91b-203b-4ef2-983c-0e6bb5d303c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0" d="100"/>
          <a:sy n="60" d="100"/>
        </p:scale>
        <p:origin x="88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6-06T23:45:34.713" idx="1">
    <p:pos x="7421" y="865"/>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4155ED-4D06-4902-997E-44D4D05E197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236AC212-3B09-4D96-96C4-CFDDDBB36F80}">
      <dgm:prSet/>
      <dgm:spPr/>
      <dgm:t>
        <a:bodyPr/>
        <a:lstStyle/>
        <a:p>
          <a:r>
            <a:rPr lang="en-US" dirty="0"/>
            <a:t>Identity and Access Management monitors the lifespan of user identities and entitlements across all corporate resources, including data centers and the cloud. It authenticates users and limits access to systems, networks, and data, making it a fundamental control of cloud security.</a:t>
          </a:r>
        </a:p>
      </dgm:t>
    </dgm:pt>
    <dgm:pt modelId="{116C07E1-698B-482B-8F9E-610E133BC4BF}" type="parTrans" cxnId="{C84EF474-5639-4DBC-94EC-08CA398F77E5}">
      <dgm:prSet/>
      <dgm:spPr/>
      <dgm:t>
        <a:bodyPr/>
        <a:lstStyle/>
        <a:p>
          <a:endParaRPr lang="en-US"/>
        </a:p>
      </dgm:t>
    </dgm:pt>
    <dgm:pt modelId="{56AB042F-9F4E-4CFD-A6C2-983415771171}" type="sibTrans" cxnId="{C84EF474-5639-4DBC-94EC-08CA398F77E5}">
      <dgm:prSet/>
      <dgm:spPr/>
      <dgm:t>
        <a:bodyPr/>
        <a:lstStyle/>
        <a:p>
          <a:endParaRPr lang="en-US"/>
        </a:p>
      </dgm:t>
    </dgm:pt>
    <dgm:pt modelId="{307E4ED1-458F-42BA-B88A-482D1CAD02CF}">
      <dgm:prSet/>
      <dgm:spPr/>
      <dgm:t>
        <a:bodyPr/>
        <a:lstStyle/>
        <a:p>
          <a:r>
            <a:rPr lang="en-US" dirty="0"/>
            <a:t>IAM keeps a check on the security of all sensitive information of an organization. It allows businesses to restrict access to existing enterprise platforms while also facilitating cloud migration. IAM ensures that policies follow the user regardless of device or locations to protect and have secure access to data anywhere, anytime, and from any device. </a:t>
          </a:r>
        </a:p>
      </dgm:t>
    </dgm:pt>
    <dgm:pt modelId="{EDF2DAFD-C971-4350-9860-09F23782B589}" type="parTrans" cxnId="{57BCA390-6A98-4236-AC66-EE8F9062982F}">
      <dgm:prSet/>
      <dgm:spPr/>
      <dgm:t>
        <a:bodyPr/>
        <a:lstStyle/>
        <a:p>
          <a:endParaRPr lang="en-US"/>
        </a:p>
      </dgm:t>
    </dgm:pt>
    <dgm:pt modelId="{09316DC4-CA3D-4169-A948-137DE365A5E0}" type="sibTrans" cxnId="{57BCA390-6A98-4236-AC66-EE8F9062982F}">
      <dgm:prSet/>
      <dgm:spPr/>
      <dgm:t>
        <a:bodyPr/>
        <a:lstStyle/>
        <a:p>
          <a:endParaRPr lang="en-US"/>
        </a:p>
      </dgm:t>
    </dgm:pt>
    <dgm:pt modelId="{6262B26A-4D41-4B21-8A6F-0FB4051DD6E9}">
      <dgm:prSet/>
      <dgm:spPr/>
      <dgm:t>
        <a:bodyPr/>
        <a:lstStyle/>
        <a:p>
          <a:r>
            <a:rPr lang="en-US" dirty="0"/>
            <a:t>When access is judged high-risk, access management features provide adaptive authentication, which reduces risk by increasing login restrictions for users based on device, location, and behavior.</a:t>
          </a:r>
        </a:p>
      </dgm:t>
    </dgm:pt>
    <dgm:pt modelId="{02EDE0D6-E590-40CF-82D1-257D74700B7F}" type="parTrans" cxnId="{C96646B1-A324-42E6-B64D-9BAC01EBBE42}">
      <dgm:prSet/>
      <dgm:spPr/>
      <dgm:t>
        <a:bodyPr/>
        <a:lstStyle/>
        <a:p>
          <a:endParaRPr lang="en-US"/>
        </a:p>
      </dgm:t>
    </dgm:pt>
    <dgm:pt modelId="{129C075C-497F-4299-9E03-B925C59FDAA9}" type="sibTrans" cxnId="{C96646B1-A324-42E6-B64D-9BAC01EBBE42}">
      <dgm:prSet/>
      <dgm:spPr/>
      <dgm:t>
        <a:bodyPr/>
        <a:lstStyle/>
        <a:p>
          <a:endParaRPr lang="en-US"/>
        </a:p>
      </dgm:t>
    </dgm:pt>
    <dgm:pt modelId="{A9351709-3EC8-445A-85A9-02A819F9319A}" type="pres">
      <dgm:prSet presAssocID="{1F4155ED-4D06-4902-997E-44D4D05E197A}" presName="vert0" presStyleCnt="0">
        <dgm:presLayoutVars>
          <dgm:dir/>
          <dgm:animOne val="branch"/>
          <dgm:animLvl val="lvl"/>
        </dgm:presLayoutVars>
      </dgm:prSet>
      <dgm:spPr/>
    </dgm:pt>
    <dgm:pt modelId="{AC298C26-9C5E-4E00-94E6-0D0773F6F5E5}" type="pres">
      <dgm:prSet presAssocID="{236AC212-3B09-4D96-96C4-CFDDDBB36F80}" presName="thickLine" presStyleLbl="alignNode1" presStyleIdx="0" presStyleCnt="3"/>
      <dgm:spPr/>
    </dgm:pt>
    <dgm:pt modelId="{C8A5D664-09DD-450B-A291-63D3A78BAE60}" type="pres">
      <dgm:prSet presAssocID="{236AC212-3B09-4D96-96C4-CFDDDBB36F80}" presName="horz1" presStyleCnt="0"/>
      <dgm:spPr/>
    </dgm:pt>
    <dgm:pt modelId="{7B0A29AD-0D99-4978-8A9C-D9A4D692DD25}" type="pres">
      <dgm:prSet presAssocID="{236AC212-3B09-4D96-96C4-CFDDDBB36F80}" presName="tx1" presStyleLbl="revTx" presStyleIdx="0" presStyleCnt="3"/>
      <dgm:spPr/>
    </dgm:pt>
    <dgm:pt modelId="{18EF1BA9-1F98-4B72-BC3C-817164D2A795}" type="pres">
      <dgm:prSet presAssocID="{236AC212-3B09-4D96-96C4-CFDDDBB36F80}" presName="vert1" presStyleCnt="0"/>
      <dgm:spPr/>
    </dgm:pt>
    <dgm:pt modelId="{99177837-0F59-4967-A195-2DD37A8B8EDD}" type="pres">
      <dgm:prSet presAssocID="{307E4ED1-458F-42BA-B88A-482D1CAD02CF}" presName="thickLine" presStyleLbl="alignNode1" presStyleIdx="1" presStyleCnt="3"/>
      <dgm:spPr/>
    </dgm:pt>
    <dgm:pt modelId="{DA4FE2EB-4D91-4CAF-A6B5-EC89C1D96CA6}" type="pres">
      <dgm:prSet presAssocID="{307E4ED1-458F-42BA-B88A-482D1CAD02CF}" presName="horz1" presStyleCnt="0"/>
      <dgm:spPr/>
    </dgm:pt>
    <dgm:pt modelId="{80596FF8-DF5F-4CA6-8539-2DB4A025566F}" type="pres">
      <dgm:prSet presAssocID="{307E4ED1-458F-42BA-B88A-482D1CAD02CF}" presName="tx1" presStyleLbl="revTx" presStyleIdx="1" presStyleCnt="3"/>
      <dgm:spPr/>
    </dgm:pt>
    <dgm:pt modelId="{B3256B74-7A9A-46C9-B7E9-AE574A530995}" type="pres">
      <dgm:prSet presAssocID="{307E4ED1-458F-42BA-B88A-482D1CAD02CF}" presName="vert1" presStyleCnt="0"/>
      <dgm:spPr/>
    </dgm:pt>
    <dgm:pt modelId="{ECC7D14E-3CFB-4B41-9AC8-5CB446586DF3}" type="pres">
      <dgm:prSet presAssocID="{6262B26A-4D41-4B21-8A6F-0FB4051DD6E9}" presName="thickLine" presStyleLbl="alignNode1" presStyleIdx="2" presStyleCnt="3"/>
      <dgm:spPr/>
    </dgm:pt>
    <dgm:pt modelId="{EE7BA2A3-2458-4AF9-A349-AB683C69032C}" type="pres">
      <dgm:prSet presAssocID="{6262B26A-4D41-4B21-8A6F-0FB4051DD6E9}" presName="horz1" presStyleCnt="0"/>
      <dgm:spPr/>
    </dgm:pt>
    <dgm:pt modelId="{49F77800-657C-4614-9C0C-28DA2A479C08}" type="pres">
      <dgm:prSet presAssocID="{6262B26A-4D41-4B21-8A6F-0FB4051DD6E9}" presName="tx1" presStyleLbl="revTx" presStyleIdx="2" presStyleCnt="3"/>
      <dgm:spPr/>
    </dgm:pt>
    <dgm:pt modelId="{FA8E8A98-7BF0-4D12-904F-BAC83261BCF6}" type="pres">
      <dgm:prSet presAssocID="{6262B26A-4D41-4B21-8A6F-0FB4051DD6E9}" presName="vert1" presStyleCnt="0"/>
      <dgm:spPr/>
    </dgm:pt>
  </dgm:ptLst>
  <dgm:cxnLst>
    <dgm:cxn modelId="{5AFCEC69-9461-4392-8BFB-FA2AC6BAB66B}" type="presOf" srcId="{236AC212-3B09-4D96-96C4-CFDDDBB36F80}" destId="{7B0A29AD-0D99-4978-8A9C-D9A4D692DD25}" srcOrd="0" destOrd="0" presId="urn:microsoft.com/office/officeart/2008/layout/LinedList"/>
    <dgm:cxn modelId="{C84EF474-5639-4DBC-94EC-08CA398F77E5}" srcId="{1F4155ED-4D06-4902-997E-44D4D05E197A}" destId="{236AC212-3B09-4D96-96C4-CFDDDBB36F80}" srcOrd="0" destOrd="0" parTransId="{116C07E1-698B-482B-8F9E-610E133BC4BF}" sibTransId="{56AB042F-9F4E-4CFD-A6C2-983415771171}"/>
    <dgm:cxn modelId="{57BCA390-6A98-4236-AC66-EE8F9062982F}" srcId="{1F4155ED-4D06-4902-997E-44D4D05E197A}" destId="{307E4ED1-458F-42BA-B88A-482D1CAD02CF}" srcOrd="1" destOrd="0" parTransId="{EDF2DAFD-C971-4350-9860-09F23782B589}" sibTransId="{09316DC4-CA3D-4169-A948-137DE365A5E0}"/>
    <dgm:cxn modelId="{790FC394-6335-4712-8181-85B08CEEB9CA}" type="presOf" srcId="{307E4ED1-458F-42BA-B88A-482D1CAD02CF}" destId="{80596FF8-DF5F-4CA6-8539-2DB4A025566F}" srcOrd="0" destOrd="0" presId="urn:microsoft.com/office/officeart/2008/layout/LinedList"/>
    <dgm:cxn modelId="{CC0FDC98-73AD-46F2-A07F-45A4271A4168}" type="presOf" srcId="{1F4155ED-4D06-4902-997E-44D4D05E197A}" destId="{A9351709-3EC8-445A-85A9-02A819F9319A}" srcOrd="0" destOrd="0" presId="urn:microsoft.com/office/officeart/2008/layout/LinedList"/>
    <dgm:cxn modelId="{11F6FAA9-A24D-42C9-A9EA-55224A06A238}" type="presOf" srcId="{6262B26A-4D41-4B21-8A6F-0FB4051DD6E9}" destId="{49F77800-657C-4614-9C0C-28DA2A479C08}" srcOrd="0" destOrd="0" presId="urn:microsoft.com/office/officeart/2008/layout/LinedList"/>
    <dgm:cxn modelId="{C96646B1-A324-42E6-B64D-9BAC01EBBE42}" srcId="{1F4155ED-4D06-4902-997E-44D4D05E197A}" destId="{6262B26A-4D41-4B21-8A6F-0FB4051DD6E9}" srcOrd="2" destOrd="0" parTransId="{02EDE0D6-E590-40CF-82D1-257D74700B7F}" sibTransId="{129C075C-497F-4299-9E03-B925C59FDAA9}"/>
    <dgm:cxn modelId="{36B4D066-1647-4E28-805E-1C0A04D6FA1F}" type="presParOf" srcId="{A9351709-3EC8-445A-85A9-02A819F9319A}" destId="{AC298C26-9C5E-4E00-94E6-0D0773F6F5E5}" srcOrd="0" destOrd="0" presId="urn:microsoft.com/office/officeart/2008/layout/LinedList"/>
    <dgm:cxn modelId="{50EE5A87-3765-418E-88F0-A1A9BB3092CC}" type="presParOf" srcId="{A9351709-3EC8-445A-85A9-02A819F9319A}" destId="{C8A5D664-09DD-450B-A291-63D3A78BAE60}" srcOrd="1" destOrd="0" presId="urn:microsoft.com/office/officeart/2008/layout/LinedList"/>
    <dgm:cxn modelId="{C7D8EEF4-A0E7-4F45-80D2-09B599A2A4A2}" type="presParOf" srcId="{C8A5D664-09DD-450B-A291-63D3A78BAE60}" destId="{7B0A29AD-0D99-4978-8A9C-D9A4D692DD25}" srcOrd="0" destOrd="0" presId="urn:microsoft.com/office/officeart/2008/layout/LinedList"/>
    <dgm:cxn modelId="{957F662A-A9F5-4EA7-876E-FE0652363DF4}" type="presParOf" srcId="{C8A5D664-09DD-450B-A291-63D3A78BAE60}" destId="{18EF1BA9-1F98-4B72-BC3C-817164D2A795}" srcOrd="1" destOrd="0" presId="urn:microsoft.com/office/officeart/2008/layout/LinedList"/>
    <dgm:cxn modelId="{CCA15485-661F-458D-8141-4D79844F4A8A}" type="presParOf" srcId="{A9351709-3EC8-445A-85A9-02A819F9319A}" destId="{99177837-0F59-4967-A195-2DD37A8B8EDD}" srcOrd="2" destOrd="0" presId="urn:microsoft.com/office/officeart/2008/layout/LinedList"/>
    <dgm:cxn modelId="{562603B6-0F91-4244-AB38-C39A4F642656}" type="presParOf" srcId="{A9351709-3EC8-445A-85A9-02A819F9319A}" destId="{DA4FE2EB-4D91-4CAF-A6B5-EC89C1D96CA6}" srcOrd="3" destOrd="0" presId="urn:microsoft.com/office/officeart/2008/layout/LinedList"/>
    <dgm:cxn modelId="{6F6C4E0A-4B5A-45CB-9EE4-7A64C20941B7}" type="presParOf" srcId="{DA4FE2EB-4D91-4CAF-A6B5-EC89C1D96CA6}" destId="{80596FF8-DF5F-4CA6-8539-2DB4A025566F}" srcOrd="0" destOrd="0" presId="urn:microsoft.com/office/officeart/2008/layout/LinedList"/>
    <dgm:cxn modelId="{F2883FFF-8B52-4BC1-B3E6-A2EB598362AB}" type="presParOf" srcId="{DA4FE2EB-4D91-4CAF-A6B5-EC89C1D96CA6}" destId="{B3256B74-7A9A-46C9-B7E9-AE574A530995}" srcOrd="1" destOrd="0" presId="urn:microsoft.com/office/officeart/2008/layout/LinedList"/>
    <dgm:cxn modelId="{3CA85CB7-5ECA-44EE-B6F3-4B6D4AFEAC39}" type="presParOf" srcId="{A9351709-3EC8-445A-85A9-02A819F9319A}" destId="{ECC7D14E-3CFB-4B41-9AC8-5CB446586DF3}" srcOrd="4" destOrd="0" presId="urn:microsoft.com/office/officeart/2008/layout/LinedList"/>
    <dgm:cxn modelId="{41878E9B-7CE4-4A76-9E15-088F05402E91}" type="presParOf" srcId="{A9351709-3EC8-445A-85A9-02A819F9319A}" destId="{EE7BA2A3-2458-4AF9-A349-AB683C69032C}" srcOrd="5" destOrd="0" presId="urn:microsoft.com/office/officeart/2008/layout/LinedList"/>
    <dgm:cxn modelId="{8A1C0071-EEBF-49BB-B388-1ED95D8D38B7}" type="presParOf" srcId="{EE7BA2A3-2458-4AF9-A349-AB683C69032C}" destId="{49F77800-657C-4614-9C0C-28DA2A479C08}" srcOrd="0" destOrd="0" presId="urn:microsoft.com/office/officeart/2008/layout/LinedList"/>
    <dgm:cxn modelId="{A762DD9E-E0AA-4BC9-836C-3958FD1F07A8}" type="presParOf" srcId="{EE7BA2A3-2458-4AF9-A349-AB683C69032C}" destId="{FA8E8A98-7BF0-4D12-904F-BAC83261BCF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298C26-9C5E-4E00-94E6-0D0773F6F5E5}">
      <dsp:nvSpPr>
        <dsp:cNvPr id="0" name=""/>
        <dsp:cNvSpPr/>
      </dsp:nvSpPr>
      <dsp:spPr>
        <a:xfrm>
          <a:off x="0" y="2307"/>
          <a:ext cx="574468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0A29AD-0D99-4978-8A9C-D9A4D692DD25}">
      <dsp:nvSpPr>
        <dsp:cNvPr id="0" name=""/>
        <dsp:cNvSpPr/>
      </dsp:nvSpPr>
      <dsp:spPr>
        <a:xfrm>
          <a:off x="0" y="2307"/>
          <a:ext cx="5744684" cy="1573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Identity and Access Management monitors the lifespan of user identities and entitlements across all corporate resources, including data centers and the cloud. It authenticates users and limits access to systems, networks, and data, making it a fundamental control of cloud security.</a:t>
          </a:r>
        </a:p>
      </dsp:txBody>
      <dsp:txXfrm>
        <a:off x="0" y="2307"/>
        <a:ext cx="5744684" cy="1573886"/>
      </dsp:txXfrm>
    </dsp:sp>
    <dsp:sp modelId="{99177837-0F59-4967-A195-2DD37A8B8EDD}">
      <dsp:nvSpPr>
        <dsp:cNvPr id="0" name=""/>
        <dsp:cNvSpPr/>
      </dsp:nvSpPr>
      <dsp:spPr>
        <a:xfrm>
          <a:off x="0" y="1576194"/>
          <a:ext cx="574468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596FF8-DF5F-4CA6-8539-2DB4A025566F}">
      <dsp:nvSpPr>
        <dsp:cNvPr id="0" name=""/>
        <dsp:cNvSpPr/>
      </dsp:nvSpPr>
      <dsp:spPr>
        <a:xfrm>
          <a:off x="0" y="1576194"/>
          <a:ext cx="5744684" cy="1573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IAM keeps a check on the security of all sensitive information of an organization. It allows businesses to restrict access to existing enterprise platforms while also facilitating cloud migration. IAM ensures that policies follow the user regardless of device or locations to protect and have secure access to data anywhere, anytime, and from any device. </a:t>
          </a:r>
        </a:p>
      </dsp:txBody>
      <dsp:txXfrm>
        <a:off x="0" y="1576194"/>
        <a:ext cx="5744684" cy="1573886"/>
      </dsp:txXfrm>
    </dsp:sp>
    <dsp:sp modelId="{ECC7D14E-3CFB-4B41-9AC8-5CB446586DF3}">
      <dsp:nvSpPr>
        <dsp:cNvPr id="0" name=""/>
        <dsp:cNvSpPr/>
      </dsp:nvSpPr>
      <dsp:spPr>
        <a:xfrm>
          <a:off x="0" y="3150081"/>
          <a:ext cx="574468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F77800-657C-4614-9C0C-28DA2A479C08}">
      <dsp:nvSpPr>
        <dsp:cNvPr id="0" name=""/>
        <dsp:cNvSpPr/>
      </dsp:nvSpPr>
      <dsp:spPr>
        <a:xfrm>
          <a:off x="0" y="3150081"/>
          <a:ext cx="5744684" cy="1573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When access is judged high-risk, access management features provide adaptive authentication, which reduces risk by increasing login restrictions for users based on device, location, and behavior.</a:t>
          </a:r>
        </a:p>
      </dsp:txBody>
      <dsp:txXfrm>
        <a:off x="0" y="3150081"/>
        <a:ext cx="5744684" cy="157388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jp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6E44A3-CD5D-465B-9E02-3A00C8F33779}" type="datetimeFigureOut">
              <a:rPr lang="en-US" smtClean="0"/>
              <a:t>6/6/2022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8D67B0-2AC2-4845-AE48-5DDBC28265FF}" type="slidenum">
              <a:rPr lang="en-US" smtClean="0"/>
              <a:t>‹#›</a:t>
            </a:fld>
            <a:endParaRPr lang="en-US"/>
          </a:p>
        </p:txBody>
      </p:sp>
    </p:spTree>
    <p:extLst>
      <p:ext uri="{BB962C8B-B14F-4D97-AF65-F5344CB8AC3E}">
        <p14:creationId xmlns:p14="http://schemas.microsoft.com/office/powerpoint/2010/main" val="2031107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8D67B0-2AC2-4845-AE48-5DDBC28265FF}" type="slidenum">
              <a:rPr lang="en-US" smtClean="0"/>
              <a:t>8</a:t>
            </a:fld>
            <a:endParaRPr lang="en-US"/>
          </a:p>
        </p:txBody>
      </p:sp>
    </p:spTree>
    <p:extLst>
      <p:ext uri="{BB962C8B-B14F-4D97-AF65-F5344CB8AC3E}">
        <p14:creationId xmlns:p14="http://schemas.microsoft.com/office/powerpoint/2010/main" val="516426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8D67B0-2AC2-4845-AE48-5DDBC28265FF}" type="slidenum">
              <a:rPr lang="en-US" smtClean="0"/>
              <a:t>9</a:t>
            </a:fld>
            <a:endParaRPr lang="en-US"/>
          </a:p>
        </p:txBody>
      </p:sp>
    </p:spTree>
    <p:extLst>
      <p:ext uri="{BB962C8B-B14F-4D97-AF65-F5344CB8AC3E}">
        <p14:creationId xmlns:p14="http://schemas.microsoft.com/office/powerpoint/2010/main" val="2256022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Rectangle 2"/>
          <p:cNvSpPr>
            <a:spLocks noGrp="1" noRot="1" noChangeAspect="1" noTextEdit="1"/>
          </p:cNvSpPr>
          <p:nvPr>
            <p:ph type="sldImg"/>
          </p:nvPr>
        </p:nvSpPr>
        <p:spPr bwMode="auto">
          <a:noFill/>
          <a:ln>
            <a:solidFill>
              <a:srgbClr val="000000"/>
            </a:solidFill>
            <a:miter lim="800000"/>
            <a:headEnd/>
            <a:tailEnd/>
          </a:ln>
        </p:spPr>
      </p:sp>
      <p:sp>
        <p:nvSpPr>
          <p:cNvPr id="284675" name="Rectangle 3"/>
          <p:cNvSpPr>
            <a:spLocks noGrp="1"/>
          </p:cNvSpPr>
          <p:nvPr>
            <p:ph type="body" idx="1"/>
          </p:nvPr>
        </p:nvSpPr>
        <p:spPr>
          <a:xfrm>
            <a:off x="729828" y="4561227"/>
            <a:ext cx="5855547" cy="169277"/>
          </a:xfrm>
        </p:spPr>
        <p:txBody>
          <a:bodyPr>
            <a:normAutofit fontScale="47500" lnSpcReduction="20000"/>
          </a:bodyPr>
          <a:lstStyle/>
          <a:p>
            <a:endParaRPr lang="en-US"/>
          </a:p>
        </p:txBody>
      </p:sp>
    </p:spTree>
    <p:extLst>
      <p:ext uri="{BB962C8B-B14F-4D97-AF65-F5344CB8AC3E}">
        <p14:creationId xmlns:p14="http://schemas.microsoft.com/office/powerpoint/2010/main" val="1696595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8D67B0-2AC2-4845-AE48-5DDBC28265FF}" type="slidenum">
              <a:rPr lang="en-US" smtClean="0"/>
              <a:t>14</a:t>
            </a:fld>
            <a:endParaRPr lang="en-US"/>
          </a:p>
        </p:txBody>
      </p:sp>
    </p:spTree>
    <p:extLst>
      <p:ext uri="{BB962C8B-B14F-4D97-AF65-F5344CB8AC3E}">
        <p14:creationId xmlns:p14="http://schemas.microsoft.com/office/powerpoint/2010/main" val="1956589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AD353-4184-463E-ABF0-57BA3C7B87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EA6C578-A785-4FB6-8460-45008A64DC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61A6F1-CC7A-4D7C-B9AF-5D7CF9366226}"/>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2BCA8FD7-8178-46B2-A7EB-68B5F72967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13EBFD-136B-4DCB-86B9-55329603979C}"/>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4158023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1D7A3-54C3-4C73-AE26-551E184701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D59CEE-180C-49C2-A58E-6BC10FE544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E3E71-A7C7-4961-9F27-820A80BEC12B}"/>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9E8118FE-EEB9-414D-A7F0-7B534DF952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C54F7-B98E-468D-9880-3557A69DEFFD}"/>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2049391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66E28D-3ABD-4BDE-AD29-593E643D49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AF6A38-EDB7-450C-BC1C-FED89EBA69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86C729-11A0-41E2-8A56-5AFE5996DF26}"/>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6C830EBB-3B7E-44A3-B62D-ADB66703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D8F62-01A4-4785-8EC6-B4352054C47F}"/>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285247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9C059-B33F-4607-89D6-A2688CF38B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0DBBB4-11C7-4D65-8A72-024F4F870D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480EE-1B8C-48F4-B05A-8A959F2A7F06}"/>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80A15282-667A-457F-A884-BFD96FCBF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ED559-E406-4CB1-B341-4876E4B7FE28}"/>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1444220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0309-EA1F-4EB3-8CE8-6D0C00650E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FB8FA3-DD42-4671-8DA0-0BEE9C1995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A32A68-C155-443D-9619-56599203367B}"/>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7666F482-71A3-48D0-87C2-0DE2CB9C32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D2A96-CBE0-4FAF-B26E-E3B9975F2944}"/>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371785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7990E-32CE-43F5-80FA-153631B0B1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006021-EAA2-4CF6-BA07-E77E2AB432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95AF38-BE02-4281-94A1-719AC3075D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86EA72-8EB1-4312-B9D5-F6FC987E8DBB}"/>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6" name="Footer Placeholder 5">
            <a:extLst>
              <a:ext uri="{FF2B5EF4-FFF2-40B4-BE49-F238E27FC236}">
                <a16:creationId xmlns:a16="http://schemas.microsoft.com/office/drawing/2014/main" id="{53793B2A-8D70-4BF9-840D-15762E7708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B5084-2245-456A-BBB2-2B6A590F927D}"/>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2562462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5384E-8B2F-4637-91CD-B1236024CE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C8D61F-5691-420E-9735-71EF6D76AC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A1A604-55A6-4EA7-855A-565FD18E24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CE88B8-44A8-4356-8D69-78B933875D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F954BE-8E1E-4F97-824E-66DE8D317B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958BDB-D9A9-415C-93AB-9B0371EB39FE}"/>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8" name="Footer Placeholder 7">
            <a:extLst>
              <a:ext uri="{FF2B5EF4-FFF2-40B4-BE49-F238E27FC236}">
                <a16:creationId xmlns:a16="http://schemas.microsoft.com/office/drawing/2014/main" id="{F4482F4E-2888-4DE3-988A-FCDBBC694E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97D36CD-7C61-45E0-B633-A4C2F12ED115}"/>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171227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92958-3D8C-4B75-9411-A1AB310DEB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608558-8710-4994-8C7C-475BF86E23CE}"/>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4" name="Footer Placeholder 3">
            <a:extLst>
              <a:ext uri="{FF2B5EF4-FFF2-40B4-BE49-F238E27FC236}">
                <a16:creationId xmlns:a16="http://schemas.microsoft.com/office/drawing/2014/main" id="{DC71E306-4891-423F-B42E-D55C6243D5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24C498-B46C-496C-A436-4403E314EE14}"/>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757071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5D67FD-4DE7-4DEB-8B18-EF6C10CC3585}"/>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3" name="Footer Placeholder 2">
            <a:extLst>
              <a:ext uri="{FF2B5EF4-FFF2-40B4-BE49-F238E27FC236}">
                <a16:creationId xmlns:a16="http://schemas.microsoft.com/office/drawing/2014/main" id="{AA016BAC-6FA3-46D8-B2BA-7B46F9693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293720-1F29-4909-80C7-646894670DA6}"/>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420235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C0FA-FB99-4CEB-86D0-C5BA376A9F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4AF4EE-3360-48BB-B119-663F55CD2A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8932E7-262B-4460-8D8C-BCF7AC3298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CE3689-8AF1-4233-806D-A3A55B4A6862}"/>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6" name="Footer Placeholder 5">
            <a:extLst>
              <a:ext uri="{FF2B5EF4-FFF2-40B4-BE49-F238E27FC236}">
                <a16:creationId xmlns:a16="http://schemas.microsoft.com/office/drawing/2014/main" id="{D33F13D3-87E1-401F-9975-FB8034D443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389102-4441-4623-8CBB-1F66ED516F7D}"/>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2117852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0ABEB-75AB-4FEF-8C45-0157B5C883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3CF9DD-675C-48A2-A165-E6EDB27346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67660FB-D8EB-415A-9600-A6F0A14AF1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DEBAC4-4AEA-40AB-85D4-28610136EDD4}"/>
              </a:ext>
            </a:extLst>
          </p:cNvPr>
          <p:cNvSpPr>
            <a:spLocks noGrp="1"/>
          </p:cNvSpPr>
          <p:nvPr>
            <p:ph type="dt" sz="half" idx="10"/>
          </p:nvPr>
        </p:nvSpPr>
        <p:spPr/>
        <p:txBody>
          <a:bodyPr/>
          <a:lstStyle/>
          <a:p>
            <a:fld id="{85E7F924-1293-46D5-86DF-F9BE6498EA9B}" type="datetimeFigureOut">
              <a:rPr lang="en-US" smtClean="0"/>
              <a:t>6/6/2022</a:t>
            </a:fld>
            <a:endParaRPr lang="en-US"/>
          </a:p>
        </p:txBody>
      </p:sp>
      <p:sp>
        <p:nvSpPr>
          <p:cNvPr id="6" name="Footer Placeholder 5">
            <a:extLst>
              <a:ext uri="{FF2B5EF4-FFF2-40B4-BE49-F238E27FC236}">
                <a16:creationId xmlns:a16="http://schemas.microsoft.com/office/drawing/2014/main" id="{C1C5CF78-25A8-4291-8E88-9A922A853E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601F3-1251-46E3-81FD-06C77CAFBF74}"/>
              </a:ext>
            </a:extLst>
          </p:cNvPr>
          <p:cNvSpPr>
            <a:spLocks noGrp="1"/>
          </p:cNvSpPr>
          <p:nvPr>
            <p:ph type="sldNum" sz="quarter" idx="12"/>
          </p:nvPr>
        </p:nvSpPr>
        <p:spPr/>
        <p:txBody>
          <a:bodyPr/>
          <a:lstStyle/>
          <a:p>
            <a:fld id="{2D0A94D2-FE34-451D-8F85-C543B2B93B40}" type="slidenum">
              <a:rPr lang="en-US" smtClean="0"/>
              <a:t>‹#›</a:t>
            </a:fld>
            <a:endParaRPr lang="en-US"/>
          </a:p>
        </p:txBody>
      </p:sp>
    </p:spTree>
    <p:extLst>
      <p:ext uri="{BB962C8B-B14F-4D97-AF65-F5344CB8AC3E}">
        <p14:creationId xmlns:p14="http://schemas.microsoft.com/office/powerpoint/2010/main" val="1853233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D389FE-9B69-4AAB-82B0-5B0BFBB849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F26AE4-C497-4C3C-AD61-C280EE4521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79CB62-D029-4565-BD56-60B003E7DA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E7F924-1293-46D5-86DF-F9BE6498EA9B}" type="datetimeFigureOut">
              <a:rPr lang="en-US" smtClean="0"/>
              <a:t>6/6/2022</a:t>
            </a:fld>
            <a:endParaRPr lang="en-US"/>
          </a:p>
        </p:txBody>
      </p:sp>
      <p:sp>
        <p:nvSpPr>
          <p:cNvPr id="5" name="Footer Placeholder 4">
            <a:extLst>
              <a:ext uri="{FF2B5EF4-FFF2-40B4-BE49-F238E27FC236}">
                <a16:creationId xmlns:a16="http://schemas.microsoft.com/office/drawing/2014/main" id="{925C1B5D-438C-4FD3-9D43-00A0CE392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7B7356-2FDB-42CD-8D4E-3167A0AB13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0A94D2-FE34-451D-8F85-C543B2B93B40}" type="slidenum">
              <a:rPr lang="en-US" smtClean="0"/>
              <a:t>‹#›</a:t>
            </a:fld>
            <a:endParaRPr lang="en-US"/>
          </a:p>
        </p:txBody>
      </p:sp>
    </p:spTree>
    <p:extLst>
      <p:ext uri="{BB962C8B-B14F-4D97-AF65-F5344CB8AC3E}">
        <p14:creationId xmlns:p14="http://schemas.microsoft.com/office/powerpoint/2010/main" val="1222550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VITEEE 2020 Result: VIT declares B.Tech result, ranks at vit.ac.in">
            <a:extLst>
              <a:ext uri="{FF2B5EF4-FFF2-40B4-BE49-F238E27FC236}">
                <a16:creationId xmlns:a16="http://schemas.microsoft.com/office/drawing/2014/main" id="{AB318ECB-8F6D-4A33-958F-C112F66945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051004"/>
            <a:ext cx="12192000" cy="31472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0D89854-0498-4FCE-AD4A-943934B662E9}"/>
              </a:ext>
            </a:extLst>
          </p:cNvPr>
          <p:cNvSpPr txBox="1"/>
          <p:nvPr/>
        </p:nvSpPr>
        <p:spPr>
          <a:xfrm>
            <a:off x="1212112" y="382772"/>
            <a:ext cx="8293395" cy="3170099"/>
          </a:xfrm>
          <a:prstGeom prst="rect">
            <a:avLst/>
          </a:prstGeom>
          <a:noFill/>
        </p:spPr>
        <p:txBody>
          <a:bodyPr wrap="square" rtlCol="0">
            <a:spAutoFit/>
          </a:bodyPr>
          <a:lstStyle/>
          <a:p>
            <a:r>
              <a:rPr lang="en-US" sz="4000" b="1" dirty="0">
                <a:solidFill>
                  <a:srgbClr val="002060"/>
                </a:solidFill>
                <a:latin typeface="Times New Roman" panose="02020603050405020304" pitchFamily="18" charset="0"/>
                <a:cs typeface="Times New Roman" panose="02020603050405020304" pitchFamily="18" charset="0"/>
              </a:rPr>
              <a:t>Identity and Access Management</a:t>
            </a:r>
          </a:p>
          <a:p>
            <a:r>
              <a:rPr lang="en-US" sz="4000" b="1" dirty="0">
                <a:solidFill>
                  <a:srgbClr val="002060"/>
                </a:solidFill>
                <a:latin typeface="Times New Roman" panose="02020603050405020304" pitchFamily="18" charset="0"/>
                <a:cs typeface="Times New Roman" panose="02020603050405020304" pitchFamily="18" charset="0"/>
              </a:rPr>
              <a:t>Chirag Gaur-18BEC0021</a:t>
            </a:r>
          </a:p>
          <a:p>
            <a:r>
              <a:rPr lang="en-US" sz="4000" b="1" dirty="0">
                <a:solidFill>
                  <a:srgbClr val="002060"/>
                </a:solidFill>
                <a:latin typeface="Times New Roman" panose="02020603050405020304" pitchFamily="18" charset="0"/>
                <a:cs typeface="Times New Roman" panose="02020603050405020304" pitchFamily="18" charset="0"/>
              </a:rPr>
              <a:t>B.Tech Electronics and Communication Engineering </a:t>
            </a:r>
          </a:p>
          <a:p>
            <a:r>
              <a:rPr lang="en-US" sz="4000" b="1" dirty="0">
                <a:solidFill>
                  <a:srgbClr val="002060"/>
                </a:solidFill>
                <a:latin typeface="Times New Roman" panose="02020603050405020304" pitchFamily="18" charset="0"/>
                <a:cs typeface="Times New Roman" panose="02020603050405020304" pitchFamily="18" charset="0"/>
              </a:rPr>
              <a:t>Capstone Project </a:t>
            </a:r>
          </a:p>
        </p:txBody>
      </p:sp>
    </p:spTree>
    <p:extLst>
      <p:ext uri="{BB962C8B-B14F-4D97-AF65-F5344CB8AC3E}">
        <p14:creationId xmlns:p14="http://schemas.microsoft.com/office/powerpoint/2010/main" val="2573841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42363" name="Rectangle 27"/>
          <p:cNvSpPr>
            <a:spLocks noGrp="1"/>
          </p:cNvSpPr>
          <p:nvPr>
            <p:ph type="title"/>
          </p:nvPr>
        </p:nvSpPr>
        <p:spPr bwMode="gray">
          <a:xfrm>
            <a:off x="1938338" y="446039"/>
            <a:ext cx="8330184" cy="333425"/>
          </a:xfrm>
        </p:spPr>
        <p:txBody>
          <a:bodyPr>
            <a:noAutofit/>
          </a:bodyPr>
          <a:lstStyle/>
          <a:p>
            <a:r>
              <a:rPr lang="en-US" sz="4000" b="1" dirty="0"/>
              <a:t>Problems solved using IAM</a:t>
            </a:r>
          </a:p>
        </p:txBody>
      </p:sp>
      <p:sp>
        <p:nvSpPr>
          <p:cNvPr id="13" name="AutoShape 5"/>
          <p:cNvSpPr>
            <a:spLocks noChangeArrowheads="1"/>
          </p:cNvSpPr>
          <p:nvPr/>
        </p:nvSpPr>
        <p:spPr bwMode="auto">
          <a:xfrm>
            <a:off x="1928814" y="3295700"/>
            <a:ext cx="2528887" cy="503044"/>
          </a:xfrm>
          <a:prstGeom prst="homePlate">
            <a:avLst>
              <a:gd name="adj" fmla="val 63737"/>
            </a:avLst>
          </a:prstGeom>
          <a:solidFill>
            <a:schemeClr val="accent4"/>
          </a:solidFill>
          <a:ln w="9525">
            <a:noFill/>
            <a:miter lim="800000"/>
            <a:headEnd/>
            <a:tailEnd/>
          </a:ln>
        </p:spPr>
        <p:txBody>
          <a:bodyPr anchor="ctr"/>
          <a:lstStyle/>
          <a:p>
            <a:pPr algn="l">
              <a:spcBef>
                <a:spcPct val="0"/>
              </a:spcBef>
            </a:pPr>
            <a:r>
              <a:rPr lang="en-US" sz="1600">
                <a:solidFill>
                  <a:srgbClr val="FFFFFF"/>
                </a:solidFill>
                <a:latin typeface="Arial"/>
              </a:rPr>
              <a:t>End User</a:t>
            </a:r>
          </a:p>
        </p:txBody>
      </p:sp>
      <p:sp>
        <p:nvSpPr>
          <p:cNvPr id="14" name="AutoShape 6"/>
          <p:cNvSpPr>
            <a:spLocks noChangeArrowheads="1"/>
          </p:cNvSpPr>
          <p:nvPr/>
        </p:nvSpPr>
        <p:spPr bwMode="auto">
          <a:xfrm>
            <a:off x="1928814" y="2240986"/>
            <a:ext cx="2528887" cy="503044"/>
          </a:xfrm>
          <a:prstGeom prst="homePlate">
            <a:avLst>
              <a:gd name="adj" fmla="val 63737"/>
            </a:avLst>
          </a:prstGeom>
          <a:solidFill>
            <a:schemeClr val="accent2"/>
          </a:solidFill>
          <a:ln w="9525">
            <a:noFill/>
            <a:miter lim="800000"/>
            <a:headEnd/>
            <a:tailEnd/>
          </a:ln>
        </p:spPr>
        <p:txBody>
          <a:bodyPr anchor="ctr"/>
          <a:lstStyle/>
          <a:p>
            <a:pPr algn="l">
              <a:spcBef>
                <a:spcPct val="0"/>
              </a:spcBef>
            </a:pPr>
            <a:r>
              <a:rPr lang="en-US" sz="1600">
                <a:solidFill>
                  <a:srgbClr val="FFFFFF"/>
                </a:solidFill>
                <a:latin typeface="Arial"/>
              </a:rPr>
              <a:t>Developer</a:t>
            </a:r>
          </a:p>
        </p:txBody>
      </p:sp>
      <p:sp>
        <p:nvSpPr>
          <p:cNvPr id="15" name="AutoShape 7"/>
          <p:cNvSpPr>
            <a:spLocks noChangeArrowheads="1"/>
          </p:cNvSpPr>
          <p:nvPr/>
        </p:nvSpPr>
        <p:spPr bwMode="auto">
          <a:xfrm>
            <a:off x="1928814" y="4382800"/>
            <a:ext cx="2528887" cy="503044"/>
          </a:xfrm>
          <a:prstGeom prst="homePlate">
            <a:avLst>
              <a:gd name="adj" fmla="val 63737"/>
            </a:avLst>
          </a:prstGeom>
          <a:solidFill>
            <a:schemeClr val="accent3"/>
          </a:solidFill>
          <a:ln w="9525">
            <a:noFill/>
            <a:miter lim="800000"/>
            <a:headEnd/>
            <a:tailEnd/>
          </a:ln>
        </p:spPr>
        <p:txBody>
          <a:bodyPr anchor="ctr"/>
          <a:lstStyle/>
          <a:p>
            <a:pPr algn="l">
              <a:spcBef>
                <a:spcPct val="0"/>
              </a:spcBef>
            </a:pPr>
            <a:r>
              <a:rPr lang="en-US" sz="1600">
                <a:solidFill>
                  <a:srgbClr val="FFFFFF"/>
                </a:solidFill>
                <a:latin typeface="Arial"/>
              </a:rPr>
              <a:t>Auditors and Regulators</a:t>
            </a:r>
          </a:p>
        </p:txBody>
      </p:sp>
      <p:sp>
        <p:nvSpPr>
          <p:cNvPr id="16" name="AutoShape 8"/>
          <p:cNvSpPr>
            <a:spLocks noChangeArrowheads="1"/>
          </p:cNvSpPr>
          <p:nvPr/>
        </p:nvSpPr>
        <p:spPr bwMode="auto">
          <a:xfrm>
            <a:off x="1928814" y="5502284"/>
            <a:ext cx="2528887" cy="503044"/>
          </a:xfrm>
          <a:prstGeom prst="homePlate">
            <a:avLst>
              <a:gd name="adj" fmla="val 63737"/>
            </a:avLst>
          </a:prstGeom>
          <a:solidFill>
            <a:schemeClr val="accent6"/>
          </a:solidFill>
          <a:ln w="9525">
            <a:noFill/>
            <a:miter lim="800000"/>
            <a:headEnd/>
            <a:tailEnd/>
          </a:ln>
        </p:spPr>
        <p:txBody>
          <a:bodyPr anchor="ctr"/>
          <a:lstStyle/>
          <a:p>
            <a:pPr algn="l">
              <a:spcBef>
                <a:spcPct val="0"/>
              </a:spcBef>
            </a:pPr>
            <a:r>
              <a:rPr lang="en-US" sz="1600">
                <a:latin typeface="Arial"/>
              </a:rPr>
              <a:t>Business Owner</a:t>
            </a:r>
          </a:p>
        </p:txBody>
      </p:sp>
      <p:sp>
        <p:nvSpPr>
          <p:cNvPr id="17" name="AutoShape 9"/>
          <p:cNvSpPr>
            <a:spLocks noChangeArrowheads="1"/>
          </p:cNvSpPr>
          <p:nvPr/>
        </p:nvSpPr>
        <p:spPr bwMode="auto">
          <a:xfrm>
            <a:off x="1928814" y="1226276"/>
            <a:ext cx="2528887" cy="503044"/>
          </a:xfrm>
          <a:prstGeom prst="homePlate">
            <a:avLst>
              <a:gd name="adj" fmla="val 63737"/>
            </a:avLst>
          </a:prstGeom>
          <a:solidFill>
            <a:schemeClr val="accent1"/>
          </a:solidFill>
          <a:ln w="9525" algn="ctr">
            <a:noFill/>
            <a:miter lim="800000"/>
            <a:headEnd/>
            <a:tailEnd/>
          </a:ln>
        </p:spPr>
        <p:txBody>
          <a:bodyPr anchor="ctr"/>
          <a:lstStyle/>
          <a:p>
            <a:pPr algn="l">
              <a:spcBef>
                <a:spcPct val="0"/>
              </a:spcBef>
            </a:pPr>
            <a:r>
              <a:rPr lang="en-US" sz="1600">
                <a:solidFill>
                  <a:srgbClr val="FFFFFF"/>
                </a:solidFill>
                <a:latin typeface="Arial"/>
              </a:rPr>
              <a:t>IT Admin</a:t>
            </a:r>
          </a:p>
        </p:txBody>
      </p:sp>
      <p:sp>
        <p:nvSpPr>
          <p:cNvPr id="20" name="AutoShape 5"/>
          <p:cNvSpPr>
            <a:spLocks noChangeArrowheads="1"/>
          </p:cNvSpPr>
          <p:nvPr/>
        </p:nvSpPr>
        <p:spPr bwMode="auto">
          <a:xfrm>
            <a:off x="4562476" y="3295700"/>
            <a:ext cx="5724525" cy="503044"/>
          </a:xfrm>
          <a:prstGeom prst="flowChartProcess">
            <a:avLst/>
          </a:prstGeom>
          <a:noFill/>
          <a:ln w="9525">
            <a:noFill/>
            <a:miter lim="800000"/>
            <a:headEnd/>
            <a:tailEnd/>
          </a:ln>
        </p:spPr>
        <p:txBody>
          <a:bodyPr anchor="ctr"/>
          <a:lstStyle/>
          <a:p>
            <a:pPr marL="177800" indent="-177800">
              <a:spcBef>
                <a:spcPct val="0"/>
              </a:spcBef>
              <a:buFont typeface="Arial" pitchFamily="34" charset="0"/>
              <a:buChar char="•"/>
            </a:pPr>
            <a:r>
              <a:rPr lang="en-US" sz="1200">
                <a:latin typeface="Arial"/>
              </a:rPr>
              <a:t>Users with multiple accounts compromise security through inadequate credential management.</a:t>
            </a:r>
          </a:p>
          <a:p>
            <a:pPr marL="177800" indent="-177800">
              <a:spcBef>
                <a:spcPct val="0"/>
              </a:spcBef>
              <a:buFont typeface="Arial" pitchFamily="34" charset="0"/>
              <a:buChar char="•"/>
            </a:pPr>
            <a:r>
              <a:rPr lang="en-US" sz="1200">
                <a:latin typeface="Arial"/>
              </a:rPr>
              <a:t>Too many passwords to manage</a:t>
            </a:r>
          </a:p>
          <a:p>
            <a:pPr marL="177800" indent="-177800">
              <a:spcBef>
                <a:spcPct val="0"/>
              </a:spcBef>
              <a:buFont typeface="Arial" pitchFamily="34" charset="0"/>
              <a:buChar char="•"/>
            </a:pPr>
            <a:r>
              <a:rPr lang="en-US" sz="1200">
                <a:latin typeface="Arial"/>
              </a:rPr>
              <a:t>Long waits for access to business applications and resources</a:t>
            </a:r>
          </a:p>
        </p:txBody>
      </p:sp>
      <p:sp>
        <p:nvSpPr>
          <p:cNvPr id="21" name="AutoShape 6"/>
          <p:cNvSpPr>
            <a:spLocks noChangeArrowheads="1"/>
          </p:cNvSpPr>
          <p:nvPr/>
        </p:nvSpPr>
        <p:spPr bwMode="auto">
          <a:xfrm>
            <a:off x="4562476" y="2240986"/>
            <a:ext cx="5724525" cy="503044"/>
          </a:xfrm>
          <a:prstGeom prst="flowChartProcess">
            <a:avLst/>
          </a:prstGeom>
          <a:noFill/>
          <a:ln w="9525">
            <a:noFill/>
            <a:miter lim="800000"/>
            <a:headEnd/>
            <a:tailEnd/>
          </a:ln>
        </p:spPr>
        <p:txBody>
          <a:bodyPr anchor="ctr"/>
          <a:lstStyle/>
          <a:p>
            <a:pPr marL="177800" indent="-177800">
              <a:spcBef>
                <a:spcPct val="0"/>
              </a:spcBef>
              <a:buFont typeface="Arial" pitchFamily="34" charset="0"/>
              <a:buChar char="•"/>
            </a:pPr>
            <a:r>
              <a:rPr lang="en-US" sz="1200">
                <a:latin typeface="Arial"/>
              </a:rPr>
              <a:t>Redundant code in each application for authentication and authorization</a:t>
            </a:r>
          </a:p>
          <a:p>
            <a:pPr marL="177800" indent="-177800">
              <a:spcBef>
                <a:spcPct val="0"/>
              </a:spcBef>
              <a:buFont typeface="Arial" pitchFamily="34" charset="0"/>
              <a:buChar char="•"/>
            </a:pPr>
            <a:r>
              <a:rPr lang="en-US" sz="1200">
                <a:latin typeface="Arial"/>
              </a:rPr>
              <a:t>Rework code too often as the application, product, </a:t>
            </a:r>
          </a:p>
        </p:txBody>
      </p:sp>
      <p:sp>
        <p:nvSpPr>
          <p:cNvPr id="22" name="AutoShape 7"/>
          <p:cNvSpPr>
            <a:spLocks noChangeArrowheads="1"/>
          </p:cNvSpPr>
          <p:nvPr/>
        </p:nvSpPr>
        <p:spPr bwMode="auto">
          <a:xfrm>
            <a:off x="4562476" y="4382800"/>
            <a:ext cx="5724525" cy="503044"/>
          </a:xfrm>
          <a:prstGeom prst="flowChartProcess">
            <a:avLst/>
          </a:prstGeom>
          <a:noFill/>
          <a:ln w="9525">
            <a:noFill/>
            <a:miter lim="800000"/>
            <a:headEnd/>
            <a:tailEnd/>
          </a:ln>
        </p:spPr>
        <p:txBody>
          <a:bodyPr anchor="ctr"/>
          <a:lstStyle/>
          <a:p>
            <a:pPr marL="177800" indent="-177800">
              <a:spcBef>
                <a:spcPct val="0"/>
              </a:spcBef>
              <a:buFont typeface="Arial" pitchFamily="34" charset="0"/>
              <a:buChar char="•"/>
            </a:pPr>
            <a:r>
              <a:rPr lang="en-US" sz="1200">
                <a:latin typeface="Arial"/>
              </a:rPr>
              <a:t>Limited auditing/reporting ability</a:t>
            </a:r>
          </a:p>
          <a:p>
            <a:pPr marL="177800" indent="-177800">
              <a:spcBef>
                <a:spcPct val="0"/>
              </a:spcBef>
              <a:buFont typeface="Arial" pitchFamily="34" charset="0"/>
              <a:buChar char="•"/>
            </a:pPr>
            <a:r>
              <a:rPr lang="en-US" sz="1200">
                <a:latin typeface="Arial"/>
              </a:rPr>
              <a:t>Inadequate detection points in business processes create security gaps that are not detected by standard auditing monitors.</a:t>
            </a:r>
          </a:p>
          <a:p>
            <a:pPr marL="177800" indent="-177800">
              <a:spcBef>
                <a:spcPct val="0"/>
              </a:spcBef>
              <a:buFont typeface="Arial" pitchFamily="34" charset="0"/>
              <a:buChar char="•"/>
            </a:pPr>
            <a:r>
              <a:rPr lang="en-US" sz="1200">
                <a:latin typeface="Arial"/>
              </a:rPr>
              <a:t>Personally identifiable information, such as a person's address and social security number, is not monitored or audited for access compliance with existing laws or organizational policy. </a:t>
            </a:r>
          </a:p>
        </p:txBody>
      </p:sp>
      <p:sp>
        <p:nvSpPr>
          <p:cNvPr id="23" name="AutoShape 8"/>
          <p:cNvSpPr>
            <a:spLocks noChangeArrowheads="1"/>
          </p:cNvSpPr>
          <p:nvPr/>
        </p:nvSpPr>
        <p:spPr bwMode="auto">
          <a:xfrm>
            <a:off x="4562476" y="5502284"/>
            <a:ext cx="5724525" cy="503044"/>
          </a:xfrm>
          <a:prstGeom prst="flowChartProcess">
            <a:avLst/>
          </a:prstGeom>
          <a:noFill/>
          <a:ln w="9525">
            <a:noFill/>
            <a:miter lim="800000"/>
            <a:headEnd/>
            <a:tailEnd/>
          </a:ln>
        </p:spPr>
        <p:txBody>
          <a:bodyPr anchor="ctr"/>
          <a:lstStyle/>
          <a:p>
            <a:pPr marL="177800" indent="-177800">
              <a:spcBef>
                <a:spcPct val="0"/>
              </a:spcBef>
              <a:buFont typeface="Arial" pitchFamily="34" charset="0"/>
              <a:buChar char="•"/>
            </a:pPr>
            <a:r>
              <a:rPr lang="en-US" sz="1200">
                <a:latin typeface="Arial"/>
              </a:rPr>
              <a:t>Too expensive to reach new partners, channels</a:t>
            </a:r>
          </a:p>
          <a:p>
            <a:pPr marL="177800" indent="-177800">
              <a:spcBef>
                <a:spcPct val="0"/>
              </a:spcBef>
              <a:buFont typeface="Arial" pitchFamily="34" charset="0"/>
              <a:buChar char="•"/>
            </a:pPr>
            <a:r>
              <a:rPr lang="en-US" sz="1200">
                <a:latin typeface="Arial"/>
              </a:rPr>
              <a:t>Need for control/approval for access to application</a:t>
            </a:r>
          </a:p>
          <a:p>
            <a:pPr marL="177800" indent="-177800">
              <a:spcBef>
                <a:spcPct val="0"/>
              </a:spcBef>
              <a:buFont typeface="Arial" pitchFamily="34" charset="0"/>
              <a:buChar char="•"/>
            </a:pPr>
            <a:r>
              <a:rPr lang="en-US" sz="1200">
                <a:latin typeface="Arial"/>
              </a:rPr>
              <a:t>Affiliated organizations are not integrated into a security monitoring program. </a:t>
            </a:r>
          </a:p>
        </p:txBody>
      </p:sp>
      <p:sp>
        <p:nvSpPr>
          <p:cNvPr id="24" name="AutoShape 9"/>
          <p:cNvSpPr>
            <a:spLocks noChangeArrowheads="1"/>
          </p:cNvSpPr>
          <p:nvPr/>
        </p:nvSpPr>
        <p:spPr bwMode="auto">
          <a:xfrm>
            <a:off x="4562476" y="1273901"/>
            <a:ext cx="5724525" cy="503044"/>
          </a:xfrm>
          <a:prstGeom prst="flowChartProcess">
            <a:avLst/>
          </a:prstGeom>
          <a:noFill/>
          <a:ln w="9525" algn="ctr">
            <a:noFill/>
            <a:miter lim="800000"/>
            <a:headEnd/>
            <a:tailEnd/>
          </a:ln>
        </p:spPr>
        <p:txBody>
          <a:bodyPr anchor="ctr"/>
          <a:lstStyle/>
          <a:p>
            <a:pPr marL="177800" indent="-177800">
              <a:spcBef>
                <a:spcPct val="0"/>
              </a:spcBef>
              <a:buFont typeface="Arial" pitchFamily="34" charset="0"/>
              <a:buChar char="•"/>
            </a:pPr>
            <a:r>
              <a:rPr lang="en-US" sz="1200" dirty="0">
                <a:latin typeface="Arial"/>
              </a:rPr>
              <a:t>Too many user stores, password change and account access requests</a:t>
            </a:r>
          </a:p>
          <a:p>
            <a:pPr marL="177800" indent="-177800">
              <a:spcBef>
                <a:spcPct val="0"/>
              </a:spcBef>
              <a:buFont typeface="Arial" pitchFamily="34" charset="0"/>
              <a:buChar char="•"/>
            </a:pPr>
            <a:r>
              <a:rPr lang="en-US" sz="1200" dirty="0">
                <a:latin typeface="Arial"/>
              </a:rPr>
              <a:t>Manual account creation and synchronization </a:t>
            </a:r>
          </a:p>
          <a:p>
            <a:pPr marL="177800" indent="-177800">
              <a:spcBef>
                <a:spcPct val="0"/>
              </a:spcBef>
              <a:buFont typeface="Arial" pitchFamily="34" charset="0"/>
              <a:buChar char="•"/>
            </a:pPr>
            <a:r>
              <a:rPr lang="en-US" sz="1200" dirty="0">
                <a:latin typeface="Arial"/>
              </a:rPr>
              <a:t>Multiple user repositories exist that are not reconciled, increasing administrative complexity and the potential for outdated or orphaned accounts. Identity theft is constantly attempted in unprotected zones of your network.</a:t>
            </a:r>
          </a:p>
        </p:txBody>
      </p:sp>
    </p:spTree>
    <p:extLst>
      <p:ext uri="{BB962C8B-B14F-4D97-AF65-F5344CB8AC3E}">
        <p14:creationId xmlns:p14="http://schemas.microsoft.com/office/powerpoint/2010/main" val="1421022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6536E295-EF5B-4BE9-A4CB-D5C581AAA9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5" name="Color">
              <a:extLst>
                <a:ext uri="{FF2B5EF4-FFF2-40B4-BE49-F238E27FC236}">
                  <a16:creationId xmlns:a16="http://schemas.microsoft.com/office/drawing/2014/main" id="{9EDFE04B-BA3D-4E70-8E8D-3130980E0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9B9AA2D3-5BB5-441E-AE46-54B87F251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7" name="object 7"/>
          <p:cNvSpPr txBox="1">
            <a:spLocks noGrp="1"/>
          </p:cNvSpPr>
          <p:nvPr>
            <p:ph type="title"/>
          </p:nvPr>
        </p:nvSpPr>
        <p:spPr>
          <a:xfrm>
            <a:off x="786385" y="841249"/>
            <a:ext cx="5074368" cy="3018870"/>
          </a:xfrm>
          <a:prstGeom prst="rect">
            <a:avLst/>
          </a:prstGeom>
        </p:spPr>
        <p:txBody>
          <a:bodyPr vert="horz" lIns="91440" tIns="45720" rIns="91440" bIns="45720" rtlCol="0" anchor="b">
            <a:normAutofit/>
          </a:bodyPr>
          <a:lstStyle/>
          <a:p>
            <a:pPr marL="8467"/>
            <a:r>
              <a:rPr lang="en-US" sz="4800" kern="1200" spc="-417" dirty="0">
                <a:solidFill>
                  <a:schemeClr val="bg1"/>
                </a:solidFill>
                <a:latin typeface="+mj-lt"/>
                <a:ea typeface="+mj-ea"/>
                <a:cs typeface="+mj-cs"/>
              </a:rPr>
              <a:t>BOOTCAMP-</a:t>
            </a:r>
            <a:r>
              <a:rPr lang="en-US" sz="4800" kern="1200" spc="3" dirty="0">
                <a:solidFill>
                  <a:schemeClr val="bg1"/>
                </a:solidFill>
                <a:latin typeface="+mj-lt"/>
                <a:ea typeface="+mj-ea"/>
                <a:cs typeface="+mj-cs"/>
              </a:rPr>
              <a:t> </a:t>
            </a:r>
            <a:r>
              <a:rPr lang="en-US" sz="4800" kern="1200" spc="-500" dirty="0">
                <a:solidFill>
                  <a:schemeClr val="bg1"/>
                </a:solidFill>
                <a:latin typeface="+mj-lt"/>
                <a:ea typeface="+mj-ea"/>
                <a:cs typeface="+mj-cs"/>
              </a:rPr>
              <a:t>II</a:t>
            </a:r>
            <a:endParaRPr lang="en-US" sz="4800" kern="1200" dirty="0">
              <a:solidFill>
                <a:schemeClr val="bg1"/>
              </a:solidFill>
              <a:latin typeface="+mj-lt"/>
              <a:ea typeface="+mj-ea"/>
              <a:cs typeface="+mj-cs"/>
            </a:endParaRPr>
          </a:p>
          <a:p>
            <a:pPr marL="8467"/>
            <a:r>
              <a:rPr lang="en-US" sz="4800" spc="-37" dirty="0">
                <a:solidFill>
                  <a:schemeClr val="bg1"/>
                </a:solidFill>
              </a:rPr>
              <a:t>SailPoint</a:t>
            </a:r>
            <a:endParaRPr lang="en-US" sz="4800" kern="1200" dirty="0">
              <a:solidFill>
                <a:schemeClr val="bg1"/>
              </a:solidFill>
              <a:latin typeface="+mj-lt"/>
              <a:ea typeface="+mj-ea"/>
              <a:cs typeface="+mj-cs"/>
            </a:endParaRPr>
          </a:p>
        </p:txBody>
      </p:sp>
      <p:grpSp>
        <p:nvGrpSpPr>
          <p:cNvPr id="2" name="object 2"/>
          <p:cNvGrpSpPr/>
          <p:nvPr/>
        </p:nvGrpSpPr>
        <p:grpSpPr>
          <a:xfrm>
            <a:off x="6218159" y="1460216"/>
            <a:ext cx="5315702" cy="3926801"/>
            <a:chOff x="0" y="2"/>
            <a:chExt cx="13925487" cy="10286997"/>
          </a:xfrm>
        </p:grpSpPr>
        <p:sp>
          <p:nvSpPr>
            <p:cNvPr id="3" name="object 3"/>
            <p:cNvSpPr/>
            <p:nvPr/>
          </p:nvSpPr>
          <p:spPr>
            <a:xfrm>
              <a:off x="0" y="3248375"/>
              <a:ext cx="7492867" cy="7038624"/>
            </a:xfrm>
            <a:prstGeom prst="rect">
              <a:avLst/>
            </a:prstGeom>
            <a:blipFill>
              <a:blip r:embed="rId2" cstate="print"/>
              <a:stretch>
                <a:fillRect/>
              </a:stretch>
            </a:blipFill>
          </p:spPr>
          <p:txBody>
            <a:bodyPr wrap="square" lIns="0" tIns="0" rIns="0" bIns="0" rtlCol="0"/>
            <a:lstStyle/>
            <a:p>
              <a:endParaRPr sz="1200"/>
            </a:p>
          </p:txBody>
        </p:sp>
        <p:sp>
          <p:nvSpPr>
            <p:cNvPr id="4" name="object 4"/>
            <p:cNvSpPr/>
            <p:nvPr/>
          </p:nvSpPr>
          <p:spPr>
            <a:xfrm>
              <a:off x="0" y="2"/>
              <a:ext cx="11365504" cy="9105073"/>
            </a:xfrm>
            <a:prstGeom prst="rect">
              <a:avLst/>
            </a:prstGeom>
            <a:blipFill>
              <a:blip r:embed="rId3" cstate="print"/>
              <a:stretch>
                <a:fillRect/>
              </a:stretch>
            </a:blipFill>
          </p:spPr>
          <p:txBody>
            <a:bodyPr wrap="square" lIns="0" tIns="0" rIns="0" bIns="0" rtlCol="0"/>
            <a:lstStyle/>
            <a:p>
              <a:endParaRPr sz="1200"/>
            </a:p>
          </p:txBody>
        </p:sp>
        <p:sp>
          <p:nvSpPr>
            <p:cNvPr id="5" name="object 5"/>
            <p:cNvSpPr/>
            <p:nvPr/>
          </p:nvSpPr>
          <p:spPr>
            <a:xfrm>
              <a:off x="7181788" y="4540605"/>
              <a:ext cx="6743699" cy="5746394"/>
            </a:xfrm>
            <a:prstGeom prst="rect">
              <a:avLst/>
            </a:prstGeom>
            <a:blipFill>
              <a:blip r:embed="rId4" cstate="print"/>
              <a:stretch>
                <a:fillRect/>
              </a:stretch>
            </a:blipFill>
          </p:spPr>
          <p:txBody>
            <a:bodyPr wrap="square" lIns="0" tIns="0" rIns="0" bIns="0" rtlCol="0"/>
            <a:lstStyle/>
            <a:p>
              <a:endParaRPr sz="1200"/>
            </a:p>
          </p:txBody>
        </p:sp>
      </p:grpSp>
      <p:pic>
        <p:nvPicPr>
          <p:cNvPr id="9218" name="Picture 2" descr="OneLogin + SailPoint: Integrated Identity Management &amp; Governance">
            <a:extLst>
              <a:ext uri="{FF2B5EF4-FFF2-40B4-BE49-F238E27FC236}">
                <a16:creationId xmlns:a16="http://schemas.microsoft.com/office/drawing/2014/main" id="{7671FB22-7973-4363-928B-F2D31DA250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37435" y="2552624"/>
            <a:ext cx="5301467" cy="14829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1338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71FB5-89F4-438F-A2C9-950888E1B27E}"/>
              </a:ext>
            </a:extLst>
          </p:cNvPr>
          <p:cNvSpPr>
            <a:spLocks noGrp="1"/>
          </p:cNvSpPr>
          <p:nvPr>
            <p:ph type="title"/>
          </p:nvPr>
        </p:nvSpPr>
        <p:spPr>
          <a:xfrm>
            <a:off x="833002" y="448253"/>
            <a:ext cx="10520702" cy="1325563"/>
          </a:xfrm>
        </p:spPr>
        <p:txBody>
          <a:bodyPr>
            <a:normAutofit/>
          </a:bodyPr>
          <a:lstStyle/>
          <a:p>
            <a:r>
              <a:rPr lang="en-US" dirty="0"/>
              <a:t>Introduction to SailPoint</a:t>
            </a:r>
          </a:p>
        </p:txBody>
      </p:sp>
      <p:sp>
        <p:nvSpPr>
          <p:cNvPr id="3" name="Content Placeholder 2">
            <a:extLst>
              <a:ext uri="{FF2B5EF4-FFF2-40B4-BE49-F238E27FC236}">
                <a16:creationId xmlns:a16="http://schemas.microsoft.com/office/drawing/2014/main" id="{BB967BAD-3801-49A5-BBB7-56150D68E8CE}"/>
              </a:ext>
            </a:extLst>
          </p:cNvPr>
          <p:cNvSpPr>
            <a:spLocks noGrp="1"/>
          </p:cNvSpPr>
          <p:nvPr>
            <p:ph idx="1"/>
          </p:nvPr>
        </p:nvSpPr>
        <p:spPr>
          <a:xfrm>
            <a:off x="838200" y="2191807"/>
            <a:ext cx="4936067" cy="3985155"/>
          </a:xfrm>
        </p:spPr>
        <p:txBody>
          <a:bodyPr>
            <a:normAutofit/>
          </a:bodyPr>
          <a:lstStyle/>
          <a:p>
            <a:r>
              <a:rPr lang="en-US" sz="1800" dirty="0" err="1"/>
              <a:t>Sailpoint</a:t>
            </a:r>
            <a:r>
              <a:rPr lang="en-US" sz="1800" dirty="0"/>
              <a:t> is an automated version of identity management that lowers the expense and complexity of identity management for users while still granting them access.</a:t>
            </a:r>
          </a:p>
          <a:p>
            <a:pPr marL="274320" marR="0" algn="just">
              <a:lnSpc>
                <a:spcPct val="115000"/>
              </a:lnSpc>
              <a:spcBef>
                <a:spcPts val="800"/>
              </a:spcBef>
              <a:spcAft>
                <a:spcPts val="750"/>
              </a:spcAft>
            </a:pPr>
            <a:r>
              <a:rPr lang="en-US" sz="1800" dirty="0">
                <a:solidFill>
                  <a:srgbClr val="000000"/>
                </a:solidFill>
                <a:effectLst/>
                <a:ea typeface="Times New Roman" panose="02020603050405020304" pitchFamily="18" charset="0"/>
              </a:rPr>
              <a:t>SailPoint Identity IQ is made up of four main components:</a:t>
            </a:r>
            <a:endParaRPr lang="en-US" sz="1800" dirty="0">
              <a:effectLst/>
              <a:ea typeface="Times New Roman" panose="02020603050405020304" pitchFamily="18" charset="0"/>
            </a:endParaRPr>
          </a:p>
          <a:p>
            <a:pPr marL="800100" lvl="1" indent="-342900" algn="just">
              <a:lnSpc>
                <a:spcPct val="115000"/>
              </a:lnSpc>
              <a:spcBef>
                <a:spcPts val="0"/>
              </a:spcBef>
              <a:buFont typeface="+mj-lt"/>
              <a:buAutoNum type="romanLcPeriod"/>
              <a:tabLst>
                <a:tab pos="457200" algn="l"/>
              </a:tabLst>
            </a:pPr>
            <a:r>
              <a:rPr lang="en-US" sz="1800" dirty="0">
                <a:solidFill>
                  <a:srgbClr val="000000"/>
                </a:solidFill>
                <a:effectLst/>
                <a:ea typeface="Times New Roman" panose="02020603050405020304" pitchFamily="18" charset="0"/>
              </a:rPr>
              <a:t>Compliance Manager.</a:t>
            </a:r>
            <a:endParaRPr lang="en-US" sz="1800" dirty="0">
              <a:effectLst/>
              <a:ea typeface="Times New Roman" panose="02020603050405020304" pitchFamily="18" charset="0"/>
            </a:endParaRPr>
          </a:p>
          <a:p>
            <a:pPr marL="800100" lvl="1" indent="-342900" algn="just">
              <a:lnSpc>
                <a:spcPct val="115000"/>
              </a:lnSpc>
              <a:spcBef>
                <a:spcPts val="0"/>
              </a:spcBef>
              <a:buFont typeface="+mj-lt"/>
              <a:buAutoNum type="romanLcPeriod"/>
              <a:tabLst>
                <a:tab pos="457200" algn="l"/>
              </a:tabLst>
            </a:pPr>
            <a:r>
              <a:rPr lang="en-US" sz="1800" dirty="0">
                <a:solidFill>
                  <a:srgbClr val="000000"/>
                </a:solidFill>
                <a:effectLst/>
                <a:ea typeface="Times New Roman" panose="02020603050405020304" pitchFamily="18" charset="0"/>
              </a:rPr>
              <a:t>Lifecycle Manager.</a:t>
            </a:r>
            <a:endParaRPr lang="en-US" sz="1800" dirty="0">
              <a:effectLst/>
              <a:ea typeface="Times New Roman" panose="02020603050405020304" pitchFamily="18" charset="0"/>
            </a:endParaRPr>
          </a:p>
          <a:p>
            <a:pPr marL="800100" lvl="1" indent="-342900" algn="just">
              <a:lnSpc>
                <a:spcPct val="115000"/>
              </a:lnSpc>
              <a:spcBef>
                <a:spcPts val="0"/>
              </a:spcBef>
              <a:buFont typeface="+mj-lt"/>
              <a:buAutoNum type="romanLcPeriod"/>
              <a:tabLst>
                <a:tab pos="457200" algn="l"/>
              </a:tabLst>
            </a:pPr>
            <a:r>
              <a:rPr lang="en-US" sz="1800" dirty="0">
                <a:solidFill>
                  <a:srgbClr val="000000"/>
                </a:solidFill>
                <a:effectLst/>
                <a:ea typeface="Times New Roman" panose="02020603050405020304" pitchFamily="18" charset="0"/>
              </a:rPr>
              <a:t>Governance Platform.</a:t>
            </a:r>
            <a:endParaRPr lang="en-US" sz="1800" dirty="0">
              <a:effectLst/>
              <a:ea typeface="Times New Roman" panose="02020603050405020304" pitchFamily="18" charset="0"/>
            </a:endParaRPr>
          </a:p>
          <a:p>
            <a:pPr marL="800100" lvl="1" indent="-342900" algn="just">
              <a:lnSpc>
                <a:spcPct val="115000"/>
              </a:lnSpc>
              <a:spcBef>
                <a:spcPts val="0"/>
              </a:spcBef>
              <a:buFont typeface="+mj-lt"/>
              <a:buAutoNum type="romanLcPeriod"/>
              <a:tabLst>
                <a:tab pos="457200" algn="l"/>
              </a:tabLst>
            </a:pPr>
            <a:r>
              <a:rPr lang="en-US" sz="1800" dirty="0">
                <a:solidFill>
                  <a:srgbClr val="000000"/>
                </a:solidFill>
                <a:effectLst/>
                <a:ea typeface="Times New Roman" panose="02020603050405020304" pitchFamily="18" charset="0"/>
              </a:rPr>
              <a:t>User Provisioning.</a:t>
            </a:r>
            <a:endParaRPr lang="en-US" sz="1800" dirty="0">
              <a:effectLst/>
              <a:ea typeface="Times New Roman" panose="02020603050405020304" pitchFamily="18" charset="0"/>
            </a:endParaRPr>
          </a:p>
          <a:p>
            <a:endParaRPr lang="en-US" sz="2000" dirty="0"/>
          </a:p>
          <a:p>
            <a:endParaRPr lang="en-US" sz="2000" dirty="0"/>
          </a:p>
        </p:txBody>
      </p:sp>
    </p:spTree>
    <p:extLst>
      <p:ext uri="{BB962C8B-B14F-4D97-AF65-F5344CB8AC3E}">
        <p14:creationId xmlns:p14="http://schemas.microsoft.com/office/powerpoint/2010/main" val="306761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6536E295-EF5B-4BE9-A4CB-D5C581AAA9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5" name="Color">
              <a:extLst>
                <a:ext uri="{FF2B5EF4-FFF2-40B4-BE49-F238E27FC236}">
                  <a16:creationId xmlns:a16="http://schemas.microsoft.com/office/drawing/2014/main" id="{9EDFE04B-BA3D-4E70-8E8D-3130980E0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9B9AA2D3-5BB5-441E-AE46-54B87F251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7" name="object 7"/>
          <p:cNvSpPr txBox="1">
            <a:spLocks noGrp="1"/>
          </p:cNvSpPr>
          <p:nvPr>
            <p:ph type="title"/>
          </p:nvPr>
        </p:nvSpPr>
        <p:spPr>
          <a:xfrm>
            <a:off x="786385" y="841249"/>
            <a:ext cx="5074368" cy="3018870"/>
          </a:xfrm>
          <a:prstGeom prst="rect">
            <a:avLst/>
          </a:prstGeom>
        </p:spPr>
        <p:txBody>
          <a:bodyPr vert="horz" lIns="91440" tIns="45720" rIns="91440" bIns="45720" rtlCol="0" anchor="b">
            <a:normAutofit/>
          </a:bodyPr>
          <a:lstStyle/>
          <a:p>
            <a:pPr marL="8467"/>
            <a:r>
              <a:rPr lang="en-US" sz="4800" kern="1200" spc="-417" dirty="0">
                <a:solidFill>
                  <a:schemeClr val="bg1"/>
                </a:solidFill>
                <a:latin typeface="+mj-lt"/>
                <a:ea typeface="+mj-ea"/>
                <a:cs typeface="+mj-cs"/>
              </a:rPr>
              <a:t>BOOTCAMP-</a:t>
            </a:r>
            <a:r>
              <a:rPr lang="en-US" sz="4800" kern="1200" spc="3" dirty="0">
                <a:solidFill>
                  <a:schemeClr val="bg1"/>
                </a:solidFill>
                <a:latin typeface="+mj-lt"/>
                <a:ea typeface="+mj-ea"/>
                <a:cs typeface="+mj-cs"/>
              </a:rPr>
              <a:t> </a:t>
            </a:r>
            <a:r>
              <a:rPr lang="en-US" sz="4800" kern="1200" spc="-500" dirty="0">
                <a:solidFill>
                  <a:schemeClr val="bg1"/>
                </a:solidFill>
                <a:latin typeface="+mj-lt"/>
                <a:ea typeface="+mj-ea"/>
                <a:cs typeface="+mj-cs"/>
              </a:rPr>
              <a:t>III</a:t>
            </a:r>
            <a:endParaRPr lang="en-US" sz="4800" kern="1200" dirty="0">
              <a:solidFill>
                <a:schemeClr val="bg1"/>
              </a:solidFill>
              <a:latin typeface="+mj-lt"/>
              <a:ea typeface="+mj-ea"/>
              <a:cs typeface="+mj-cs"/>
            </a:endParaRPr>
          </a:p>
          <a:p>
            <a:pPr marL="8467"/>
            <a:r>
              <a:rPr lang="en-US" sz="4800" spc="-37" dirty="0">
                <a:solidFill>
                  <a:schemeClr val="bg1"/>
                </a:solidFill>
              </a:rPr>
              <a:t>PingIdentity</a:t>
            </a:r>
            <a:r>
              <a:rPr lang="en-US" sz="4800" kern="1200" spc="-267" dirty="0">
                <a:solidFill>
                  <a:schemeClr val="bg1"/>
                </a:solidFill>
                <a:latin typeface="+mj-lt"/>
                <a:ea typeface="+mj-ea"/>
                <a:cs typeface="+mj-cs"/>
              </a:rPr>
              <a:t> </a:t>
            </a:r>
            <a:endParaRPr lang="en-US" sz="4800" kern="1200" dirty="0">
              <a:solidFill>
                <a:schemeClr val="bg1"/>
              </a:solidFill>
              <a:latin typeface="+mj-lt"/>
              <a:ea typeface="+mj-ea"/>
              <a:cs typeface="+mj-cs"/>
            </a:endParaRPr>
          </a:p>
        </p:txBody>
      </p:sp>
      <p:grpSp>
        <p:nvGrpSpPr>
          <p:cNvPr id="2" name="object 2"/>
          <p:cNvGrpSpPr/>
          <p:nvPr/>
        </p:nvGrpSpPr>
        <p:grpSpPr>
          <a:xfrm>
            <a:off x="6218159" y="1460216"/>
            <a:ext cx="5315702" cy="3926801"/>
            <a:chOff x="0" y="2"/>
            <a:chExt cx="13925487" cy="10286997"/>
          </a:xfrm>
        </p:grpSpPr>
        <p:sp>
          <p:nvSpPr>
            <p:cNvPr id="3" name="object 3"/>
            <p:cNvSpPr/>
            <p:nvPr/>
          </p:nvSpPr>
          <p:spPr>
            <a:xfrm>
              <a:off x="0" y="3248375"/>
              <a:ext cx="7492867" cy="7038624"/>
            </a:xfrm>
            <a:prstGeom prst="rect">
              <a:avLst/>
            </a:prstGeom>
            <a:blipFill>
              <a:blip r:embed="rId2" cstate="print"/>
              <a:stretch>
                <a:fillRect/>
              </a:stretch>
            </a:blipFill>
          </p:spPr>
          <p:txBody>
            <a:bodyPr wrap="square" lIns="0" tIns="0" rIns="0" bIns="0" rtlCol="0"/>
            <a:lstStyle/>
            <a:p>
              <a:endParaRPr sz="1200"/>
            </a:p>
          </p:txBody>
        </p:sp>
        <p:sp>
          <p:nvSpPr>
            <p:cNvPr id="4" name="object 4"/>
            <p:cNvSpPr/>
            <p:nvPr/>
          </p:nvSpPr>
          <p:spPr>
            <a:xfrm>
              <a:off x="0" y="2"/>
              <a:ext cx="11365504" cy="9105073"/>
            </a:xfrm>
            <a:prstGeom prst="rect">
              <a:avLst/>
            </a:prstGeom>
            <a:blipFill>
              <a:blip r:embed="rId3" cstate="print"/>
              <a:stretch>
                <a:fillRect/>
              </a:stretch>
            </a:blipFill>
          </p:spPr>
          <p:txBody>
            <a:bodyPr wrap="square" lIns="0" tIns="0" rIns="0" bIns="0" rtlCol="0"/>
            <a:lstStyle/>
            <a:p>
              <a:endParaRPr sz="1200"/>
            </a:p>
          </p:txBody>
        </p:sp>
        <p:sp>
          <p:nvSpPr>
            <p:cNvPr id="5" name="object 5"/>
            <p:cNvSpPr/>
            <p:nvPr/>
          </p:nvSpPr>
          <p:spPr>
            <a:xfrm>
              <a:off x="7181788" y="4540605"/>
              <a:ext cx="6743699" cy="5746394"/>
            </a:xfrm>
            <a:prstGeom prst="rect">
              <a:avLst/>
            </a:prstGeom>
            <a:blipFill>
              <a:blip r:embed="rId4" cstate="print"/>
              <a:stretch>
                <a:fillRect/>
              </a:stretch>
            </a:blipFill>
          </p:spPr>
          <p:txBody>
            <a:bodyPr wrap="square" lIns="0" tIns="0" rIns="0" bIns="0" rtlCol="0"/>
            <a:lstStyle/>
            <a:p>
              <a:endParaRPr sz="1200"/>
            </a:p>
          </p:txBody>
        </p:sp>
      </p:grpSp>
      <p:pic>
        <p:nvPicPr>
          <p:cNvPr id="7170" name="Picture 2" descr="Ping Identity - Guardicore">
            <a:extLst>
              <a:ext uri="{FF2B5EF4-FFF2-40B4-BE49-F238E27FC236}">
                <a16:creationId xmlns:a16="http://schemas.microsoft.com/office/drawing/2014/main" id="{B9634BDC-3371-485D-9156-F20C59AD6C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7310" y="2386290"/>
            <a:ext cx="4939598" cy="18309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2663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A3C8B3B-F703-4D7D-A6F6-7CCAD47C9425}"/>
              </a:ext>
            </a:extLst>
          </p:cNvPr>
          <p:cNvSpPr>
            <a:spLocks noGrp="1"/>
          </p:cNvSpPr>
          <p:nvPr>
            <p:ph type="ctrTitle"/>
          </p:nvPr>
        </p:nvSpPr>
        <p:spPr>
          <a:xfrm>
            <a:off x="2311147" y="365760"/>
            <a:ext cx="7569706" cy="1288238"/>
          </a:xfrm>
        </p:spPr>
        <p:txBody>
          <a:bodyPr vert="horz" lIns="91440" tIns="45720" rIns="91440" bIns="45720" rtlCol="0" anchor="ctr">
            <a:normAutofit/>
          </a:bodyPr>
          <a:lstStyle/>
          <a:p>
            <a:r>
              <a:rPr lang="en-US" sz="4400" b="1" kern="1200">
                <a:solidFill>
                  <a:schemeClr val="tx1"/>
                </a:solidFill>
                <a:latin typeface="+mj-lt"/>
                <a:ea typeface="+mj-ea"/>
                <a:cs typeface="+mj-cs"/>
              </a:rPr>
              <a:t>Introduction to PingIdentity</a:t>
            </a:r>
          </a:p>
        </p:txBody>
      </p:sp>
      <p:sp>
        <p:nvSpPr>
          <p:cNvPr id="3" name="Subtitle 2">
            <a:extLst>
              <a:ext uri="{FF2B5EF4-FFF2-40B4-BE49-F238E27FC236}">
                <a16:creationId xmlns:a16="http://schemas.microsoft.com/office/drawing/2014/main" id="{92813EB5-F8DE-4FBC-B372-10A17E5D05DA}"/>
              </a:ext>
            </a:extLst>
          </p:cNvPr>
          <p:cNvSpPr>
            <a:spLocks noGrp="1"/>
          </p:cNvSpPr>
          <p:nvPr>
            <p:ph type="subTitle" idx="1"/>
          </p:nvPr>
        </p:nvSpPr>
        <p:spPr>
          <a:xfrm>
            <a:off x="2165569" y="1956816"/>
            <a:ext cx="7860863" cy="4024884"/>
          </a:xfrm>
        </p:spPr>
        <p:txBody>
          <a:bodyPr vert="horz" lIns="91440" tIns="45720" rIns="91440" bIns="45720" rtlCol="0" anchor="t">
            <a:normAutofit/>
          </a:bodyPr>
          <a:lstStyle/>
          <a:p>
            <a:pPr marL="525780" marR="0" indent="-228600" algn="l">
              <a:spcBef>
                <a:spcPts val="600"/>
              </a:spcBef>
              <a:spcAft>
                <a:spcPts val="0"/>
              </a:spcAft>
              <a:buFont typeface="Arial" panose="020B0604020202020204" pitchFamily="34" charset="0"/>
              <a:buChar char="•"/>
            </a:pPr>
            <a:r>
              <a:rPr lang="en-US" sz="1700" dirty="0">
                <a:effectLst/>
              </a:rPr>
              <a:t>PingIdentity is a Commercial off the Shelf (COTS) web access management product provides secure and seamless access to applications on cloud, mobile, SaaS and on-premise applications. It provides Identity Access Management and single Sign-On (SSO) solution to enterprises and organizations across the industries. </a:t>
            </a:r>
            <a:endParaRPr lang="en-US" sz="1700" dirty="0"/>
          </a:p>
          <a:p>
            <a:pPr marL="525780" marR="0" indent="-228600" algn="l">
              <a:spcBef>
                <a:spcPts val="600"/>
              </a:spcBef>
              <a:spcAft>
                <a:spcPts val="0"/>
              </a:spcAft>
              <a:buFont typeface="Arial" panose="020B0604020202020204" pitchFamily="34" charset="0"/>
              <a:buChar char="•"/>
            </a:pPr>
            <a:r>
              <a:rPr lang="en-US" sz="1700" dirty="0">
                <a:effectLst/>
              </a:rPr>
              <a:t>Following products of PingIdentity were used during the Internship tenure:</a:t>
            </a:r>
          </a:p>
          <a:p>
            <a:pPr marR="0" algn="l">
              <a:spcBef>
                <a:spcPts val="0"/>
              </a:spcBef>
              <a:spcAft>
                <a:spcPts val="0"/>
              </a:spcAft>
            </a:pPr>
            <a:r>
              <a:rPr lang="en-US" sz="1700" dirty="0">
                <a:effectLst/>
              </a:rPr>
              <a:t> </a:t>
            </a:r>
          </a:p>
          <a:p>
            <a:pPr marL="1028700" lvl="1" indent="-400050" algn="l">
              <a:spcBef>
                <a:spcPts val="0"/>
              </a:spcBef>
              <a:spcAft>
                <a:spcPts val="1200"/>
              </a:spcAft>
              <a:buSzPct val="99000"/>
              <a:buFont typeface="+mj-lt"/>
              <a:buAutoNum type="romanLcPeriod"/>
            </a:pPr>
            <a:r>
              <a:rPr lang="en-US" sz="1700" dirty="0">
                <a:effectLst/>
              </a:rPr>
              <a:t>PingDirectory: It is </a:t>
            </a:r>
            <a:r>
              <a:rPr lang="en-US" sz="1700" spc="40" dirty="0">
                <a:effectLst/>
              </a:rPr>
              <a:t>a fast, scalable directory used to store identity and profile data of the clients.</a:t>
            </a:r>
            <a:endParaRPr lang="en-US" sz="1700" dirty="0">
              <a:effectLst/>
            </a:endParaRPr>
          </a:p>
          <a:p>
            <a:pPr marL="1028700" lvl="1" indent="-400050" algn="l">
              <a:spcBef>
                <a:spcPts val="0"/>
              </a:spcBef>
              <a:spcAft>
                <a:spcPts val="1200"/>
              </a:spcAft>
              <a:buSzPct val="99000"/>
              <a:buFont typeface="+mj-lt"/>
              <a:buAutoNum type="romanLcPeriod"/>
            </a:pPr>
            <a:r>
              <a:rPr lang="en-US" sz="1700" dirty="0">
                <a:effectLst/>
              </a:rPr>
              <a:t>PingFederate: It is</a:t>
            </a:r>
            <a:r>
              <a:rPr lang="en-US" sz="1700" spc="40" dirty="0">
                <a:effectLst/>
              </a:rPr>
              <a:t> a central authentication solution allowing customers, and partners to securely access all of their web applications from any device.</a:t>
            </a:r>
            <a:endParaRPr lang="en-US" sz="1700" dirty="0">
              <a:effectLst/>
            </a:endParaRPr>
          </a:p>
          <a:p>
            <a:pPr marL="1028700" lvl="1" indent="-400050" algn="l">
              <a:spcBef>
                <a:spcPts val="0"/>
              </a:spcBef>
              <a:spcAft>
                <a:spcPts val="1200"/>
              </a:spcAft>
              <a:buSzPct val="99000"/>
              <a:buFont typeface="+mj-lt"/>
              <a:buAutoNum type="romanLcPeriod"/>
            </a:pPr>
            <a:r>
              <a:rPr lang="en-US" sz="1700" dirty="0">
                <a:effectLst/>
              </a:rPr>
              <a:t>PingAccess: </a:t>
            </a:r>
            <a:r>
              <a:rPr lang="en-US" sz="1700" spc="40" dirty="0">
                <a:effectLst/>
              </a:rPr>
              <a:t>It is a centralized access security solution that provides secure access to web applications</a:t>
            </a:r>
            <a:endParaRPr lang="en-US" sz="1700" dirty="0">
              <a:effectLst/>
            </a:endParaRPr>
          </a:p>
          <a:p>
            <a:pPr marL="468630" marR="0" indent="-228600" algn="l">
              <a:spcBef>
                <a:spcPts val="600"/>
              </a:spcBef>
              <a:spcAft>
                <a:spcPts val="0"/>
              </a:spcAft>
              <a:buFont typeface="Arial" panose="020B0604020202020204" pitchFamily="34" charset="0"/>
              <a:buChar char="•"/>
            </a:pPr>
            <a:endParaRPr lang="en-US" sz="1700" dirty="0">
              <a:effectLst/>
            </a:endParaRPr>
          </a:p>
          <a:p>
            <a:pPr indent="-228600" algn="l">
              <a:buFont typeface="Arial" panose="020B0604020202020204" pitchFamily="34" charset="0"/>
              <a:buChar char="•"/>
            </a:pPr>
            <a:endParaRPr lang="en-US" sz="1700" dirty="0"/>
          </a:p>
        </p:txBody>
      </p:sp>
    </p:spTree>
    <p:extLst>
      <p:ext uri="{BB962C8B-B14F-4D97-AF65-F5344CB8AC3E}">
        <p14:creationId xmlns:p14="http://schemas.microsoft.com/office/powerpoint/2010/main" val="2326249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F75BFBF6-BC97-4676-9346-B41F7B6136AB}"/>
              </a:ext>
            </a:extLst>
          </p:cNvPr>
          <p:cNvSpPr>
            <a:spLocks noGrp="1"/>
          </p:cNvSpPr>
          <p:nvPr>
            <p:ph type="title"/>
          </p:nvPr>
        </p:nvSpPr>
        <p:spPr>
          <a:xfrm>
            <a:off x="841248" y="713232"/>
            <a:ext cx="5157216" cy="1197864"/>
          </a:xfrm>
        </p:spPr>
        <p:txBody>
          <a:bodyPr>
            <a:normAutofit/>
          </a:bodyPr>
          <a:lstStyle/>
          <a:p>
            <a:r>
              <a:rPr lang="en-US" sz="3700" b="1" dirty="0"/>
              <a:t>Open Standard Protocols</a:t>
            </a:r>
          </a:p>
        </p:txBody>
      </p:sp>
      <p:cxnSp>
        <p:nvCxnSpPr>
          <p:cNvPr id="14" name="Straight Connector 10">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822960"/>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4F04AD-9395-423E-8385-67B8469C3E81}"/>
              </a:ext>
            </a:extLst>
          </p:cNvPr>
          <p:cNvSpPr>
            <a:spLocks noGrp="1"/>
          </p:cNvSpPr>
          <p:nvPr>
            <p:ph idx="1"/>
          </p:nvPr>
        </p:nvSpPr>
        <p:spPr>
          <a:xfrm>
            <a:off x="841248" y="2048256"/>
            <a:ext cx="5157216" cy="4123944"/>
          </a:xfrm>
        </p:spPr>
        <p:txBody>
          <a:bodyPr anchor="t">
            <a:normAutofit/>
          </a:bodyPr>
          <a:lstStyle/>
          <a:p>
            <a:pPr marL="45720" marR="0" indent="0">
              <a:spcBef>
                <a:spcPts val="0"/>
              </a:spcBef>
              <a:spcAft>
                <a:spcPts val="0"/>
              </a:spcAft>
              <a:buNone/>
            </a:pPr>
            <a:r>
              <a:rPr lang="en-US" sz="2200" dirty="0">
                <a:effectLst/>
                <a:ea typeface="Times New Roman" panose="02020603050405020304" pitchFamily="18" charset="0"/>
              </a:rPr>
              <a:t>The protocols used in PingIdentity are:</a:t>
            </a:r>
          </a:p>
          <a:p>
            <a:pPr marL="342900" marR="0" lvl="0" indent="-342900">
              <a:spcBef>
                <a:spcPts val="300"/>
              </a:spcBef>
              <a:spcAft>
                <a:spcPts val="0"/>
              </a:spcAft>
              <a:buFont typeface="+mj-lt"/>
              <a:buAutoNum type="alphaLcPeriod"/>
            </a:pPr>
            <a:r>
              <a:rPr lang="en-US" sz="2200" dirty="0">
                <a:effectLst/>
                <a:ea typeface="Times New Roman" panose="02020603050405020304" pitchFamily="18" charset="0"/>
              </a:rPr>
              <a:t>SAML 2.0</a:t>
            </a:r>
          </a:p>
          <a:p>
            <a:pPr marL="342900" marR="0" lvl="0" indent="-342900">
              <a:spcBef>
                <a:spcPts val="300"/>
              </a:spcBef>
              <a:spcAft>
                <a:spcPts val="0"/>
              </a:spcAft>
              <a:buFont typeface="+mj-lt"/>
              <a:buAutoNum type="alphaLcPeriod"/>
            </a:pPr>
            <a:r>
              <a:rPr lang="en-US" sz="2200" dirty="0">
                <a:effectLst/>
                <a:ea typeface="Times New Roman" panose="02020603050405020304" pitchFamily="18" charset="0"/>
              </a:rPr>
              <a:t>OAuth 2.0</a:t>
            </a:r>
          </a:p>
          <a:p>
            <a:pPr marL="342900" marR="0" lvl="0" indent="-342900">
              <a:spcBef>
                <a:spcPts val="300"/>
              </a:spcBef>
              <a:spcAft>
                <a:spcPts val="0"/>
              </a:spcAft>
              <a:buFont typeface="+mj-lt"/>
              <a:buAutoNum type="alphaLcPeriod"/>
            </a:pPr>
            <a:r>
              <a:rPr lang="en-US" sz="2200" dirty="0">
                <a:effectLst/>
                <a:ea typeface="Times New Roman" panose="02020603050405020304" pitchFamily="18" charset="0"/>
              </a:rPr>
              <a:t>OpenID Connect</a:t>
            </a:r>
          </a:p>
          <a:p>
            <a:endParaRPr lang="en-US" sz="2200" dirty="0"/>
          </a:p>
        </p:txBody>
      </p:sp>
      <p:graphicFrame>
        <p:nvGraphicFramePr>
          <p:cNvPr id="4" name="Table 3">
            <a:extLst>
              <a:ext uri="{FF2B5EF4-FFF2-40B4-BE49-F238E27FC236}">
                <a16:creationId xmlns:a16="http://schemas.microsoft.com/office/drawing/2014/main" id="{1CD630B3-2305-4472-8EDD-B0848FB5CDB6}"/>
              </a:ext>
            </a:extLst>
          </p:cNvPr>
          <p:cNvGraphicFramePr>
            <a:graphicFrameLocks noGrp="1"/>
          </p:cNvGraphicFramePr>
          <p:nvPr>
            <p:extLst>
              <p:ext uri="{D42A27DB-BD31-4B8C-83A1-F6EECF244321}">
                <p14:modId xmlns:p14="http://schemas.microsoft.com/office/powerpoint/2010/main" val="3601592149"/>
              </p:ext>
            </p:extLst>
          </p:nvPr>
        </p:nvGraphicFramePr>
        <p:xfrm>
          <a:off x="6273209" y="1753787"/>
          <a:ext cx="5741581" cy="4469141"/>
        </p:xfrm>
        <a:graphic>
          <a:graphicData uri="http://schemas.openxmlformats.org/drawingml/2006/table">
            <a:tbl>
              <a:tblPr firstRow="1" firstCol="1" bandRow="1">
                <a:tableStyleId>{93296810-A885-4BE3-A3E7-6D5BEEA58F35}</a:tableStyleId>
              </a:tblPr>
              <a:tblGrid>
                <a:gridCol w="1136450">
                  <a:extLst>
                    <a:ext uri="{9D8B030D-6E8A-4147-A177-3AD203B41FA5}">
                      <a16:colId xmlns:a16="http://schemas.microsoft.com/office/drawing/2014/main" val="4207975611"/>
                    </a:ext>
                  </a:extLst>
                </a:gridCol>
                <a:gridCol w="1607071">
                  <a:extLst>
                    <a:ext uri="{9D8B030D-6E8A-4147-A177-3AD203B41FA5}">
                      <a16:colId xmlns:a16="http://schemas.microsoft.com/office/drawing/2014/main" val="3398854064"/>
                    </a:ext>
                  </a:extLst>
                </a:gridCol>
                <a:gridCol w="1478887">
                  <a:extLst>
                    <a:ext uri="{9D8B030D-6E8A-4147-A177-3AD203B41FA5}">
                      <a16:colId xmlns:a16="http://schemas.microsoft.com/office/drawing/2014/main" val="2783143904"/>
                    </a:ext>
                  </a:extLst>
                </a:gridCol>
                <a:gridCol w="1519173">
                  <a:extLst>
                    <a:ext uri="{9D8B030D-6E8A-4147-A177-3AD203B41FA5}">
                      <a16:colId xmlns:a16="http://schemas.microsoft.com/office/drawing/2014/main" val="3393339474"/>
                    </a:ext>
                  </a:extLst>
                </a:gridCol>
              </a:tblGrid>
              <a:tr h="293319">
                <a:tc>
                  <a:txBody>
                    <a:bodyPr/>
                    <a:lstStyle/>
                    <a:p>
                      <a:pPr marL="0" marR="0" algn="just">
                        <a:lnSpc>
                          <a:spcPct val="115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ctr">
                        <a:lnSpc>
                          <a:spcPct val="115000"/>
                        </a:lnSpc>
                        <a:spcBef>
                          <a:spcPts val="0"/>
                        </a:spcBef>
                        <a:spcAft>
                          <a:spcPts val="0"/>
                        </a:spcAft>
                      </a:pPr>
                      <a:r>
                        <a:rPr lang="en-US" sz="1200">
                          <a:effectLst/>
                        </a:rPr>
                        <a:t>SAML 2.0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ctr">
                        <a:lnSpc>
                          <a:spcPct val="115000"/>
                        </a:lnSpc>
                        <a:spcBef>
                          <a:spcPts val="0"/>
                        </a:spcBef>
                        <a:spcAft>
                          <a:spcPts val="0"/>
                        </a:spcAft>
                      </a:pPr>
                      <a:r>
                        <a:rPr lang="en-US" sz="1200">
                          <a:effectLst/>
                        </a:rPr>
                        <a:t>OAuth 2.0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ctr">
                        <a:lnSpc>
                          <a:spcPct val="115000"/>
                        </a:lnSpc>
                        <a:spcBef>
                          <a:spcPts val="0"/>
                        </a:spcBef>
                        <a:spcAft>
                          <a:spcPts val="0"/>
                        </a:spcAft>
                      </a:pPr>
                      <a:r>
                        <a:rPr lang="en-US" sz="1200" dirty="0">
                          <a:effectLst/>
                        </a:rPr>
                        <a:t>OIDC 2.0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3044603988"/>
                  </a:ext>
                </a:extLst>
              </a:tr>
              <a:tr h="830187">
                <a:tc>
                  <a:txBody>
                    <a:bodyPr/>
                    <a:lstStyle/>
                    <a:p>
                      <a:pPr marL="0" marR="0" algn="just">
                        <a:lnSpc>
                          <a:spcPct val="115000"/>
                        </a:lnSpc>
                        <a:spcBef>
                          <a:spcPts val="0"/>
                        </a:spcBef>
                        <a:spcAft>
                          <a:spcPts val="0"/>
                        </a:spcAft>
                      </a:pPr>
                      <a:r>
                        <a:rPr lang="en-US" sz="1200">
                          <a:effectLst/>
                        </a:rPr>
                        <a:t>Acronym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Security Assertion Mark-up Language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Open Authorization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OpenID Connect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1486169669"/>
                  </a:ext>
                </a:extLst>
              </a:tr>
              <a:tr h="830187">
                <a:tc>
                  <a:txBody>
                    <a:bodyPr/>
                    <a:lstStyle/>
                    <a:p>
                      <a:pPr marL="0" marR="0" algn="just">
                        <a:lnSpc>
                          <a:spcPct val="115000"/>
                        </a:lnSpc>
                        <a:spcBef>
                          <a:spcPts val="0"/>
                        </a:spcBef>
                        <a:spcAft>
                          <a:spcPts val="0"/>
                        </a:spcAft>
                      </a:pPr>
                      <a:r>
                        <a:rPr lang="en-US" sz="1200" dirty="0">
                          <a:effectLst/>
                        </a:rPr>
                        <a:t>What is it?</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Open standard for authentication &amp; authorization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Open standard for authorization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Open standard for authentication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3844141543"/>
                  </a:ext>
                </a:extLst>
              </a:tr>
              <a:tr h="1098623">
                <a:tc>
                  <a:txBody>
                    <a:bodyPr/>
                    <a:lstStyle/>
                    <a:p>
                      <a:pPr marL="0" marR="0" algn="just">
                        <a:lnSpc>
                          <a:spcPct val="115000"/>
                        </a:lnSpc>
                        <a:spcBef>
                          <a:spcPts val="0"/>
                        </a:spcBef>
                        <a:spcAft>
                          <a:spcPts val="0"/>
                        </a:spcAft>
                      </a:pPr>
                      <a:r>
                        <a:rPr lang="en-US" sz="1200">
                          <a:effectLst/>
                        </a:rPr>
                        <a:t>History</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Developed by OASIS in 2001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Developed by Twitter and Google in 2006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Developed by OpenID foundation in 2014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41017059"/>
                  </a:ext>
                </a:extLst>
              </a:tr>
              <a:tr h="830187">
                <a:tc>
                  <a:txBody>
                    <a:bodyPr/>
                    <a:lstStyle/>
                    <a:p>
                      <a:pPr marL="0" marR="0" algn="just">
                        <a:lnSpc>
                          <a:spcPct val="115000"/>
                        </a:lnSpc>
                        <a:spcBef>
                          <a:spcPts val="0"/>
                        </a:spcBef>
                        <a:spcAft>
                          <a:spcPts val="0"/>
                        </a:spcAft>
                      </a:pPr>
                      <a:r>
                        <a:rPr lang="en-US" sz="1200">
                          <a:effectLst/>
                        </a:rPr>
                        <a:t>Application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SSO For enterprise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API Authorization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SSO for consumer application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3331416821"/>
                  </a:ext>
                </a:extLst>
              </a:tr>
              <a:tr h="293319">
                <a:tc>
                  <a:txBody>
                    <a:bodyPr/>
                    <a:lstStyle/>
                    <a:p>
                      <a:pPr marL="0" marR="0" algn="just">
                        <a:lnSpc>
                          <a:spcPct val="115000"/>
                        </a:lnSpc>
                        <a:spcBef>
                          <a:spcPts val="0"/>
                        </a:spcBef>
                        <a:spcAft>
                          <a:spcPts val="0"/>
                        </a:spcAft>
                      </a:pPr>
                      <a:r>
                        <a:rPr lang="en-US" sz="1200">
                          <a:effectLst/>
                        </a:rPr>
                        <a:t>Format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XML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JSON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JSON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1593611080"/>
                  </a:ext>
                </a:extLst>
              </a:tr>
              <a:tr h="293319">
                <a:tc>
                  <a:txBody>
                    <a:bodyPr/>
                    <a:lstStyle/>
                    <a:p>
                      <a:pPr marL="0" marR="0" algn="just">
                        <a:lnSpc>
                          <a:spcPct val="115000"/>
                        </a:lnSpc>
                        <a:spcBef>
                          <a:spcPts val="0"/>
                        </a:spcBef>
                        <a:spcAft>
                          <a:spcPts val="0"/>
                        </a:spcAft>
                      </a:pPr>
                      <a:r>
                        <a:rPr lang="en-US" sz="1200">
                          <a:effectLst/>
                        </a:rPr>
                        <a:t>Protocols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HTTP, SOAP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a:effectLst/>
                        </a:rPr>
                        <a:t>HTTP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tc>
                  <a:txBody>
                    <a:bodyPr/>
                    <a:lstStyle/>
                    <a:p>
                      <a:pPr marL="0" marR="0" algn="just">
                        <a:lnSpc>
                          <a:spcPct val="115000"/>
                        </a:lnSpc>
                        <a:spcBef>
                          <a:spcPts val="0"/>
                        </a:spcBef>
                        <a:spcAft>
                          <a:spcPts val="0"/>
                        </a:spcAft>
                      </a:pPr>
                      <a:r>
                        <a:rPr lang="en-US" sz="1200" dirty="0">
                          <a:effectLst/>
                        </a:rPr>
                        <a:t>HTTP</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146" marR="68146" marT="0" marB="0"/>
                </a:tc>
                <a:extLst>
                  <a:ext uri="{0D108BD9-81ED-4DB2-BD59-A6C34878D82A}">
                    <a16:rowId xmlns:a16="http://schemas.microsoft.com/office/drawing/2014/main" val="1348381892"/>
                  </a:ext>
                </a:extLst>
              </a:tr>
            </a:tbl>
          </a:graphicData>
        </a:graphic>
      </p:graphicFrame>
    </p:spTree>
    <p:extLst>
      <p:ext uri="{BB962C8B-B14F-4D97-AF65-F5344CB8AC3E}">
        <p14:creationId xmlns:p14="http://schemas.microsoft.com/office/powerpoint/2010/main" val="7231688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53000"/>
          </a:schemeClr>
        </a:solidFill>
        <a:effectLst/>
      </p:bgPr>
    </p:bg>
    <p:spTree>
      <p:nvGrpSpPr>
        <p:cNvPr id="1" name=""/>
        <p:cNvGrpSpPr/>
        <p:nvPr/>
      </p:nvGrpSpPr>
      <p:grpSpPr>
        <a:xfrm>
          <a:off x="0" y="0"/>
          <a:ext cx="0" cy="0"/>
          <a:chOff x="0" y="0"/>
          <a:chExt cx="0" cy="0"/>
        </a:xfrm>
      </p:grpSpPr>
      <p:pic>
        <p:nvPicPr>
          <p:cNvPr id="7" name="Picture 6" descr="A picture containing text, floor, indoor, ceiling&#10;&#10;Description automatically generated">
            <a:extLst>
              <a:ext uri="{FF2B5EF4-FFF2-40B4-BE49-F238E27FC236}">
                <a16:creationId xmlns:a16="http://schemas.microsoft.com/office/drawing/2014/main" id="{7C4CC2DC-1F12-4963-8CF0-A16171AD6AC4}"/>
              </a:ext>
            </a:extLst>
          </p:cNvPr>
          <p:cNvPicPr>
            <a:picLocks noChangeAspect="1"/>
          </p:cNvPicPr>
          <p:nvPr/>
        </p:nvPicPr>
        <p:blipFill rotWithShape="1">
          <a:blip r:embed="rId2">
            <a:extLst>
              <a:ext uri="{28A0092B-C50C-407E-A947-70E740481C1C}">
                <a14:useLocalDpi xmlns:a14="http://schemas.microsoft.com/office/drawing/2010/main" val="0"/>
              </a:ext>
            </a:extLst>
          </a:blip>
          <a:srcRect l="2708" r="18701" b="-1"/>
          <a:stretch/>
        </p:blipFill>
        <p:spPr>
          <a:xfrm>
            <a:off x="4117521" y="10"/>
            <a:ext cx="8074479" cy="6857990"/>
          </a:xfrm>
          <a:prstGeom prst="rect">
            <a:avLst/>
          </a:prstGeom>
        </p:spPr>
      </p:pic>
      <p:sp>
        <p:nvSpPr>
          <p:cNvPr id="41" name="Freeform: Shape 4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66BB8B4-63E9-4DF5-8B5B-790547859B98}"/>
              </a:ext>
            </a:extLst>
          </p:cNvPr>
          <p:cNvSpPr>
            <a:spLocks noGrp="1"/>
          </p:cNvSpPr>
          <p:nvPr>
            <p:ph type="ctrTitle"/>
          </p:nvPr>
        </p:nvSpPr>
        <p:spPr>
          <a:xfrm>
            <a:off x="804672" y="365125"/>
            <a:ext cx="5266155" cy="1325563"/>
          </a:xfrm>
        </p:spPr>
        <p:txBody>
          <a:bodyPr vert="horz" lIns="91440" tIns="45720" rIns="91440" bIns="45720" rtlCol="0" anchor="ctr">
            <a:normAutofit/>
          </a:bodyPr>
          <a:lstStyle/>
          <a:p>
            <a:pPr algn="l"/>
            <a:r>
              <a:rPr lang="en-US" sz="4400" b="1" dirty="0"/>
              <a:t>About the company</a:t>
            </a:r>
          </a:p>
        </p:txBody>
      </p:sp>
      <p:sp>
        <p:nvSpPr>
          <p:cNvPr id="3" name="Subtitle 2">
            <a:extLst>
              <a:ext uri="{FF2B5EF4-FFF2-40B4-BE49-F238E27FC236}">
                <a16:creationId xmlns:a16="http://schemas.microsoft.com/office/drawing/2014/main" id="{4372127D-4404-4349-8D54-5B1594C67496}"/>
              </a:ext>
            </a:extLst>
          </p:cNvPr>
          <p:cNvSpPr>
            <a:spLocks noGrp="1"/>
          </p:cNvSpPr>
          <p:nvPr>
            <p:ph type="subTitle" idx="1"/>
          </p:nvPr>
        </p:nvSpPr>
        <p:spPr>
          <a:xfrm>
            <a:off x="804672" y="2022601"/>
            <a:ext cx="3941499" cy="4470274"/>
          </a:xfrm>
        </p:spPr>
        <p:txBody>
          <a:bodyPr vert="horz" lIns="91440" tIns="45720" rIns="91440" bIns="45720" rtlCol="0">
            <a:normAutofit fontScale="85000" lnSpcReduction="10000"/>
          </a:bodyPr>
          <a:lstStyle/>
          <a:p>
            <a:pPr marL="342900" indent="-228600" algn="l">
              <a:buFont typeface="Arial" panose="020B0604020202020204" pitchFamily="34" charset="0"/>
              <a:buChar char="•"/>
            </a:pPr>
            <a:r>
              <a:rPr lang="en-US" sz="2000" dirty="0">
                <a:effectLst/>
                <a:cs typeface="Times New Roman" panose="02020603050405020304" pitchFamily="18" charset="0"/>
              </a:rPr>
              <a:t>Deloitte is a multinational expert offerings community with workplaces in over a hundred and fifty international locations and territories across the globe. </a:t>
            </a:r>
          </a:p>
          <a:p>
            <a:pPr marL="342900" indent="-228600" algn="l">
              <a:buFont typeface="Arial" panose="020B0604020202020204" pitchFamily="34" charset="0"/>
              <a:buChar char="•"/>
            </a:pPr>
            <a:r>
              <a:rPr lang="en-US" sz="2000" dirty="0">
                <a:effectLst/>
                <a:cs typeface="Times New Roman" panose="02020603050405020304" pitchFamily="18" charset="0"/>
              </a:rPr>
              <a:t>Deloitte is headquartered in London, England, and is one of the Big Four accounting firms. Deloitte gives audit, consulting, monetary advisory, threat advisory, tax, and prison offerings with about 334,800 experts globally. </a:t>
            </a:r>
          </a:p>
          <a:p>
            <a:pPr marL="342900" indent="-228600" algn="l">
              <a:buFont typeface="Arial" panose="020B0604020202020204" pitchFamily="34" charset="0"/>
              <a:buChar char="•"/>
            </a:pPr>
            <a:r>
              <a:rPr lang="en-US" sz="2000" dirty="0">
                <a:effectLst/>
                <a:cs typeface="Times New Roman" panose="02020603050405020304" pitchFamily="18" charset="0"/>
              </a:rPr>
              <a:t>Deloitte gives offerings to more than 90% of customers proposing in Fortune 500.</a:t>
            </a:r>
          </a:p>
          <a:p>
            <a:pPr marL="342900" indent="-228600" algn="l">
              <a:buFont typeface="Arial" panose="020B0604020202020204" pitchFamily="34" charset="0"/>
              <a:buChar char="•"/>
            </a:pPr>
            <a:r>
              <a:rPr lang="en-US" sz="2000" dirty="0">
                <a:effectLst/>
                <a:cs typeface="Times New Roman" panose="02020603050405020304" pitchFamily="18" charset="0"/>
              </a:rPr>
              <a:t>Deloitte has been a home for tens and hundreds of professionals who dream to create a future for themselves in this speedy developing world</a:t>
            </a:r>
          </a:p>
          <a:p>
            <a:pPr indent="-228600" algn="l">
              <a:buFont typeface="Arial" panose="020B0604020202020204" pitchFamily="34" charset="0"/>
              <a:buChar char="•"/>
            </a:pPr>
            <a:endParaRPr lang="en-US" sz="1000" dirty="0"/>
          </a:p>
        </p:txBody>
      </p:sp>
    </p:spTree>
    <p:extLst>
      <p:ext uri="{BB962C8B-B14F-4D97-AF65-F5344CB8AC3E}">
        <p14:creationId xmlns:p14="http://schemas.microsoft.com/office/powerpoint/2010/main" val="89680480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D7CE6-E4C9-4F81-95DA-F21EBFC6BF18}"/>
              </a:ext>
            </a:extLst>
          </p:cNvPr>
          <p:cNvSpPr>
            <a:spLocks noGrp="1"/>
          </p:cNvSpPr>
          <p:nvPr>
            <p:ph type="title"/>
          </p:nvPr>
        </p:nvSpPr>
        <p:spPr>
          <a:xfrm>
            <a:off x="762001" y="803325"/>
            <a:ext cx="5314536" cy="1325563"/>
          </a:xfrm>
        </p:spPr>
        <p:txBody>
          <a:bodyPr>
            <a:normAutofit/>
          </a:bodyPr>
          <a:lstStyle/>
          <a:p>
            <a:r>
              <a:rPr lang="en-US" b="1"/>
              <a:t>Objectives</a:t>
            </a:r>
            <a:r>
              <a:rPr lang="en-US"/>
              <a:t>	</a:t>
            </a:r>
            <a:endParaRPr lang="en-US" dirty="0"/>
          </a:p>
        </p:txBody>
      </p:sp>
      <p:sp>
        <p:nvSpPr>
          <p:cNvPr id="3" name="Content Placeholder 2">
            <a:extLst>
              <a:ext uri="{FF2B5EF4-FFF2-40B4-BE49-F238E27FC236}">
                <a16:creationId xmlns:a16="http://schemas.microsoft.com/office/drawing/2014/main" id="{BB9C9DD7-A7D5-4E57-90D5-C007AF60E22C}"/>
              </a:ext>
            </a:extLst>
          </p:cNvPr>
          <p:cNvSpPr>
            <a:spLocks noGrp="1"/>
          </p:cNvSpPr>
          <p:nvPr>
            <p:ph idx="1"/>
          </p:nvPr>
        </p:nvSpPr>
        <p:spPr>
          <a:xfrm>
            <a:off x="762000" y="2279018"/>
            <a:ext cx="5314543" cy="3375920"/>
          </a:xfrm>
        </p:spPr>
        <p:txBody>
          <a:bodyPr anchor="t">
            <a:normAutofit/>
          </a:bodyPr>
          <a:lstStyle/>
          <a:p>
            <a:r>
              <a:rPr lang="en-US" sz="1800">
                <a:effectLst/>
                <a:ea typeface="Calibri" panose="020F0502020204030204" pitchFamily="34" charset="0"/>
              </a:rPr>
              <a:t>My internship’s major goal was to understand Identity and Web Access Management. </a:t>
            </a:r>
          </a:p>
          <a:p>
            <a:pPr marL="0" indent="0">
              <a:buNone/>
            </a:pPr>
            <a:endParaRPr lang="en-US" sz="1800">
              <a:effectLst/>
              <a:ea typeface="Calibri" panose="020F0502020204030204" pitchFamily="34" charset="0"/>
            </a:endParaRPr>
          </a:p>
          <a:p>
            <a:r>
              <a:rPr lang="en-US" sz="1800">
                <a:effectLst/>
                <a:ea typeface="Calibri" panose="020F0502020204030204" pitchFamily="34" charset="0"/>
              </a:rPr>
              <a:t>PingIdentity products were used as the tools to demonstrate the concepts of Authentication, Authorization, Single Sign-On (SSO). </a:t>
            </a:r>
          </a:p>
          <a:p>
            <a:pPr marL="0" indent="0">
              <a:buNone/>
            </a:pPr>
            <a:endParaRPr lang="en-US" sz="1800">
              <a:effectLst/>
              <a:ea typeface="Calibri" panose="020F0502020204030204" pitchFamily="34" charset="0"/>
            </a:endParaRPr>
          </a:p>
          <a:p>
            <a:r>
              <a:rPr lang="en-US" sz="1800">
                <a:effectLst/>
                <a:ea typeface="Calibri" panose="020F0502020204030204" pitchFamily="34" charset="0"/>
              </a:rPr>
              <a:t>Some of the use-cases were also implemented with the PingIdentity products.</a:t>
            </a:r>
            <a:endParaRPr lang="en-IN" sz="1800">
              <a:effectLst/>
              <a:ea typeface="Calibri" panose="020F0502020204030204" pitchFamily="34" charset="0"/>
              <a:cs typeface="Times New Roman" panose="02020603050405020304" pitchFamily="18" charset="0"/>
            </a:endParaRPr>
          </a:p>
          <a:p>
            <a:endParaRPr lang="en-US" sz="1800" dirty="0"/>
          </a:p>
        </p:txBody>
      </p:sp>
      <p:sp>
        <p:nvSpPr>
          <p:cNvPr id="2072" name="Freeform: Shape 2071">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What Is Identity Access Management (IAM)? - Cisco">
            <a:extLst>
              <a:ext uri="{FF2B5EF4-FFF2-40B4-BE49-F238E27FC236}">
                <a16:creationId xmlns:a16="http://schemas.microsoft.com/office/drawing/2014/main" id="{D206E152-8231-4EF7-BDD2-BF4FFB0F1D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297" r="25612" b="2"/>
          <a:stretch/>
        </p:blipFill>
        <p:spPr bwMode="auto">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14100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alpha val="50000"/>
          </a:schemeClr>
        </a:solidFill>
        <a:effectLst/>
      </p:bgPr>
    </p:bg>
    <p:spTree>
      <p:nvGrpSpPr>
        <p:cNvPr id="1" name=""/>
        <p:cNvGrpSpPr/>
        <p:nvPr/>
      </p:nvGrpSpPr>
      <p:grpSpPr>
        <a:xfrm>
          <a:off x="0" y="0"/>
          <a:ext cx="0" cy="0"/>
          <a:chOff x="0" y="0"/>
          <a:chExt cx="0" cy="0"/>
        </a:xfrm>
      </p:grpSpPr>
      <p:sp>
        <p:nvSpPr>
          <p:cNvPr id="3118" name="Rectangle 3117">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0"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2"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075FB1-6B67-4615-949B-4096043CF096}"/>
              </a:ext>
            </a:extLst>
          </p:cNvPr>
          <p:cNvSpPr>
            <a:spLocks noGrp="1"/>
          </p:cNvSpPr>
          <p:nvPr>
            <p:ph type="title"/>
          </p:nvPr>
        </p:nvSpPr>
        <p:spPr>
          <a:xfrm>
            <a:off x="833002" y="448253"/>
            <a:ext cx="10520702" cy="1325563"/>
          </a:xfrm>
        </p:spPr>
        <p:txBody>
          <a:bodyPr>
            <a:normAutofit/>
          </a:bodyPr>
          <a:lstStyle/>
          <a:p>
            <a:r>
              <a:rPr lang="en-US" b="1">
                <a:ln w="22225">
                  <a:solidFill>
                    <a:srgbClr val="FFFFFF"/>
                  </a:solidFill>
                </a:ln>
              </a:rPr>
              <a:t>Problem Statements</a:t>
            </a:r>
            <a:endParaRPr lang="en-US" b="1" dirty="0">
              <a:ln w="22225">
                <a:solidFill>
                  <a:srgbClr val="FFFFFF"/>
                </a:solidFill>
              </a:ln>
            </a:endParaRPr>
          </a:p>
        </p:txBody>
      </p:sp>
      <p:sp>
        <p:nvSpPr>
          <p:cNvPr id="35" name="Content Placeholder 2">
            <a:extLst>
              <a:ext uri="{FF2B5EF4-FFF2-40B4-BE49-F238E27FC236}">
                <a16:creationId xmlns:a16="http://schemas.microsoft.com/office/drawing/2014/main" id="{C98D6B5C-0AC4-4999-9310-11BAFF4F983E}"/>
              </a:ext>
            </a:extLst>
          </p:cNvPr>
          <p:cNvSpPr>
            <a:spLocks noGrp="1"/>
          </p:cNvSpPr>
          <p:nvPr>
            <p:ph idx="1"/>
          </p:nvPr>
        </p:nvSpPr>
        <p:spPr>
          <a:xfrm>
            <a:off x="838200" y="2191807"/>
            <a:ext cx="4936067" cy="3985155"/>
          </a:xfrm>
        </p:spPr>
        <p:txBody>
          <a:bodyPr>
            <a:normAutofit/>
          </a:bodyPr>
          <a:lstStyle/>
          <a:p>
            <a:r>
              <a:rPr lang="en-US" sz="1900" dirty="0">
                <a:effectLst/>
                <a:ea typeface="Calibri" panose="020F0502020204030204" pitchFamily="34" charset="0"/>
                <a:cs typeface="Times New Roman" panose="02020603050405020304" pitchFamily="18" charset="0"/>
              </a:rPr>
              <a:t>Generally, there are numerous employees in an organization and at different positions and domains. This creates a lot of manual work of giving different access level to resources to the employees having different working roles.</a:t>
            </a:r>
          </a:p>
          <a:p>
            <a:pPr marL="0" indent="0">
              <a:buNone/>
            </a:pPr>
            <a:r>
              <a:rPr lang="en-US" sz="1900" dirty="0">
                <a:effectLst/>
                <a:ea typeface="Calibri" panose="020F0502020204030204" pitchFamily="34" charset="0"/>
                <a:cs typeface="Times New Roman" panose="02020603050405020304" pitchFamily="18" charset="0"/>
              </a:rPr>
              <a:t> </a:t>
            </a:r>
          </a:p>
          <a:p>
            <a:r>
              <a:rPr lang="en-US" sz="1900" dirty="0">
                <a:ea typeface="Calibri" panose="020F0502020204030204" pitchFamily="34" charset="0"/>
                <a:cs typeface="Times New Roman" panose="02020603050405020304" pitchFamily="18" charset="0"/>
              </a:rPr>
              <a:t>The product required us to get a better understanding of the concepts of Authentication, Authorization, Single Sign-On (SSO). For this we were required to use PingIdentity products as tools to demonstrate the Authentication, Authorization, SSO.</a:t>
            </a:r>
            <a:endParaRPr lang="en-IN" sz="1900" dirty="0">
              <a:effectLst/>
              <a:ea typeface="Calibri" panose="020F0502020204030204" pitchFamily="34" charset="0"/>
              <a:cs typeface="Times New Roman" panose="02020603050405020304" pitchFamily="18" charset="0"/>
            </a:endParaRPr>
          </a:p>
          <a:p>
            <a:endParaRPr lang="en-US" sz="1900" dirty="0"/>
          </a:p>
        </p:txBody>
      </p:sp>
      <p:pic>
        <p:nvPicPr>
          <p:cNvPr id="3078" name="Picture 6" descr="Problem Statement and Solution Stock Image - Image of analysis, hand:  225445915">
            <a:extLst>
              <a:ext uri="{FF2B5EF4-FFF2-40B4-BE49-F238E27FC236}">
                <a16:creationId xmlns:a16="http://schemas.microsoft.com/office/drawing/2014/main" id="{AFB1E418-FBC6-415D-B334-913305A8BB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663" b="6482"/>
          <a:stretch/>
        </p:blipFill>
        <p:spPr bwMode="auto">
          <a:xfrm>
            <a:off x="6312526" y="2377601"/>
            <a:ext cx="4935969" cy="2786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294977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Background pattern&#10;&#10;Description automatically generated">
            <a:extLst>
              <a:ext uri="{FF2B5EF4-FFF2-40B4-BE49-F238E27FC236}">
                <a16:creationId xmlns:a16="http://schemas.microsoft.com/office/drawing/2014/main" id="{AFF2DF77-611A-D065-281F-5CD8B8BE6A6F}"/>
              </a:ext>
            </a:extLst>
          </p:cNvPr>
          <p:cNvPicPr>
            <a:picLocks noChangeAspect="1"/>
          </p:cNvPicPr>
          <p:nvPr/>
        </p:nvPicPr>
        <p:blipFill rotWithShape="1">
          <a:blip r:embed="rId2">
            <a:alphaModFix amt="35000"/>
          </a:blip>
          <a:srcRect t="26095" b="615"/>
          <a:stretch/>
        </p:blipFill>
        <p:spPr>
          <a:xfrm>
            <a:off x="20" y="1"/>
            <a:ext cx="12191980" cy="6857999"/>
          </a:xfrm>
          <a:prstGeom prst="rect">
            <a:avLst/>
          </a:prstGeom>
        </p:spPr>
      </p:pic>
      <p:sp>
        <p:nvSpPr>
          <p:cNvPr id="2" name="Title 1">
            <a:extLst>
              <a:ext uri="{FF2B5EF4-FFF2-40B4-BE49-F238E27FC236}">
                <a16:creationId xmlns:a16="http://schemas.microsoft.com/office/drawing/2014/main" id="{7BA81C6E-B5DE-470E-8CC0-B0AD1838BA8F}"/>
              </a:ext>
            </a:extLst>
          </p:cNvPr>
          <p:cNvSpPr>
            <a:spLocks noGrp="1"/>
          </p:cNvSpPr>
          <p:nvPr>
            <p:ph type="title"/>
          </p:nvPr>
        </p:nvSpPr>
        <p:spPr>
          <a:xfrm>
            <a:off x="838201" y="1065862"/>
            <a:ext cx="3313164" cy="4726276"/>
          </a:xfrm>
        </p:spPr>
        <p:txBody>
          <a:bodyPr>
            <a:normAutofit/>
          </a:bodyPr>
          <a:lstStyle/>
          <a:p>
            <a:pPr algn="r"/>
            <a:r>
              <a:rPr lang="en-US" b="1" dirty="0">
                <a:solidFill>
                  <a:srgbClr val="FFFFFF"/>
                </a:solidFill>
              </a:rPr>
              <a:t>Solution</a:t>
            </a:r>
          </a:p>
        </p:txBody>
      </p:sp>
      <p:cxnSp>
        <p:nvCxnSpPr>
          <p:cNvPr id="32" name="Straight Connector 27">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2">
            <a:extLst>
              <a:ext uri="{FF2B5EF4-FFF2-40B4-BE49-F238E27FC236}">
                <a16:creationId xmlns:a16="http://schemas.microsoft.com/office/drawing/2014/main" id="{0BFFFA68-B90D-DB26-698D-D71415E48B41}"/>
              </a:ext>
            </a:extLst>
          </p:cNvPr>
          <p:cNvGraphicFramePr>
            <a:graphicFrameLocks noGrp="1"/>
          </p:cNvGraphicFramePr>
          <p:nvPr>
            <p:ph idx="1"/>
            <p:extLst>
              <p:ext uri="{D42A27DB-BD31-4B8C-83A1-F6EECF244321}">
                <p14:modId xmlns:p14="http://schemas.microsoft.com/office/powerpoint/2010/main" val="2988470351"/>
              </p:ext>
            </p:extLst>
          </p:nvPr>
        </p:nvGraphicFramePr>
        <p:xfrm>
          <a:off x="5155379" y="1065862"/>
          <a:ext cx="5744685" cy="4726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246538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50">
            <a:extLst>
              <a:ext uri="{FF2B5EF4-FFF2-40B4-BE49-F238E27FC236}">
                <a16:creationId xmlns:a16="http://schemas.microsoft.com/office/drawing/2014/main" id="{6536E295-EF5B-4BE9-A4CB-D5C581AAA9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52" name="Color">
              <a:extLst>
                <a:ext uri="{FF2B5EF4-FFF2-40B4-BE49-F238E27FC236}">
                  <a16:creationId xmlns:a16="http://schemas.microsoft.com/office/drawing/2014/main" id="{9EDFE04B-BA3D-4E70-8E8D-3130980E0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Color">
              <a:extLst>
                <a:ext uri="{FF2B5EF4-FFF2-40B4-BE49-F238E27FC236}">
                  <a16:creationId xmlns:a16="http://schemas.microsoft.com/office/drawing/2014/main" id="{9B9AA2D3-5BB5-441E-AE46-54B87F251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56" name="Freeform: Shape 55">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7" name="Freeform: Shape 56">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8" name="Freeform: Shape 57">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9" name="Freeform: Shape 58">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0" name="Freeform: Shape 59">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60">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6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7" name="object 7"/>
          <p:cNvSpPr txBox="1">
            <a:spLocks noGrp="1"/>
          </p:cNvSpPr>
          <p:nvPr>
            <p:ph type="title"/>
          </p:nvPr>
        </p:nvSpPr>
        <p:spPr>
          <a:xfrm>
            <a:off x="786385" y="841249"/>
            <a:ext cx="5074368" cy="3018870"/>
          </a:xfrm>
          <a:prstGeom prst="rect">
            <a:avLst/>
          </a:prstGeom>
        </p:spPr>
        <p:txBody>
          <a:bodyPr vert="horz" lIns="91440" tIns="45720" rIns="91440" bIns="45720" rtlCol="0" anchor="b">
            <a:normAutofit/>
          </a:bodyPr>
          <a:lstStyle/>
          <a:p>
            <a:pPr marL="8467"/>
            <a:r>
              <a:rPr lang="en-US" sz="4800" kern="1200" spc="-417" dirty="0">
                <a:solidFill>
                  <a:schemeClr val="bg1"/>
                </a:solidFill>
                <a:latin typeface="+mj-lt"/>
                <a:ea typeface="+mj-ea"/>
                <a:cs typeface="+mj-cs"/>
              </a:rPr>
              <a:t>BOOTCAMP-</a:t>
            </a:r>
            <a:r>
              <a:rPr lang="en-US" sz="4800" kern="1200" spc="3" dirty="0">
                <a:solidFill>
                  <a:schemeClr val="bg1"/>
                </a:solidFill>
                <a:latin typeface="+mj-lt"/>
                <a:ea typeface="+mj-ea"/>
                <a:cs typeface="+mj-cs"/>
              </a:rPr>
              <a:t> </a:t>
            </a:r>
            <a:r>
              <a:rPr lang="en-US" sz="4800" kern="1200" spc="-500" dirty="0">
                <a:solidFill>
                  <a:schemeClr val="bg1"/>
                </a:solidFill>
                <a:latin typeface="+mj-lt"/>
                <a:ea typeface="+mj-ea"/>
                <a:cs typeface="+mj-cs"/>
              </a:rPr>
              <a:t>I</a:t>
            </a:r>
            <a:endParaRPr lang="en-US" sz="4800" kern="1200" dirty="0">
              <a:solidFill>
                <a:schemeClr val="bg1"/>
              </a:solidFill>
              <a:latin typeface="+mj-lt"/>
              <a:ea typeface="+mj-ea"/>
              <a:cs typeface="+mj-cs"/>
            </a:endParaRPr>
          </a:p>
          <a:p>
            <a:pPr marL="8467"/>
            <a:r>
              <a:rPr lang="en-US" sz="4800" kern="1200" spc="-37" dirty="0">
                <a:solidFill>
                  <a:schemeClr val="bg1"/>
                </a:solidFill>
                <a:latin typeface="+mj-lt"/>
                <a:ea typeface="+mj-ea"/>
                <a:cs typeface="+mj-cs"/>
              </a:rPr>
              <a:t>IAM</a:t>
            </a:r>
            <a:endParaRPr lang="en-US" sz="4800" kern="1200" dirty="0">
              <a:solidFill>
                <a:schemeClr val="bg1"/>
              </a:solidFill>
              <a:latin typeface="+mj-lt"/>
              <a:ea typeface="+mj-ea"/>
              <a:cs typeface="+mj-cs"/>
            </a:endParaRPr>
          </a:p>
        </p:txBody>
      </p:sp>
      <p:grpSp>
        <p:nvGrpSpPr>
          <p:cNvPr id="2" name="object 2"/>
          <p:cNvGrpSpPr/>
          <p:nvPr/>
        </p:nvGrpSpPr>
        <p:grpSpPr>
          <a:xfrm>
            <a:off x="6218159" y="1460216"/>
            <a:ext cx="5315702" cy="3926801"/>
            <a:chOff x="0" y="2"/>
            <a:chExt cx="13925487" cy="10286997"/>
          </a:xfrm>
        </p:grpSpPr>
        <p:sp>
          <p:nvSpPr>
            <p:cNvPr id="3" name="object 3"/>
            <p:cNvSpPr/>
            <p:nvPr/>
          </p:nvSpPr>
          <p:spPr>
            <a:xfrm>
              <a:off x="0" y="3248375"/>
              <a:ext cx="7492867" cy="7038624"/>
            </a:xfrm>
            <a:prstGeom prst="rect">
              <a:avLst/>
            </a:prstGeom>
            <a:blipFill>
              <a:blip r:embed="rId2" cstate="print"/>
              <a:stretch>
                <a:fillRect/>
              </a:stretch>
            </a:blipFill>
          </p:spPr>
          <p:txBody>
            <a:bodyPr wrap="square" lIns="0" tIns="0" rIns="0" bIns="0" rtlCol="0"/>
            <a:lstStyle/>
            <a:p>
              <a:endParaRPr sz="1200"/>
            </a:p>
          </p:txBody>
        </p:sp>
        <p:sp>
          <p:nvSpPr>
            <p:cNvPr id="4" name="object 4"/>
            <p:cNvSpPr/>
            <p:nvPr/>
          </p:nvSpPr>
          <p:spPr>
            <a:xfrm>
              <a:off x="0" y="2"/>
              <a:ext cx="11365504" cy="9105073"/>
            </a:xfrm>
            <a:prstGeom prst="rect">
              <a:avLst/>
            </a:prstGeom>
            <a:blipFill>
              <a:blip r:embed="rId3" cstate="print"/>
              <a:stretch>
                <a:fillRect/>
              </a:stretch>
            </a:blipFill>
          </p:spPr>
          <p:txBody>
            <a:bodyPr wrap="square" lIns="0" tIns="0" rIns="0" bIns="0" rtlCol="0"/>
            <a:lstStyle/>
            <a:p>
              <a:endParaRPr sz="1200"/>
            </a:p>
          </p:txBody>
        </p:sp>
        <p:sp>
          <p:nvSpPr>
            <p:cNvPr id="5" name="object 5"/>
            <p:cNvSpPr/>
            <p:nvPr/>
          </p:nvSpPr>
          <p:spPr>
            <a:xfrm>
              <a:off x="7181788" y="4540605"/>
              <a:ext cx="6743699" cy="5746394"/>
            </a:xfrm>
            <a:prstGeom prst="rect">
              <a:avLst/>
            </a:prstGeom>
            <a:blipFill>
              <a:blip r:embed="rId4" cstate="print"/>
              <a:stretch>
                <a:fillRect/>
              </a:stretch>
            </a:blipFill>
          </p:spPr>
          <p:txBody>
            <a:bodyPr wrap="square" lIns="0" tIns="0" rIns="0" bIns="0" rtlCol="0"/>
            <a:lstStyle/>
            <a:p>
              <a:endParaRPr sz="1200"/>
            </a:p>
          </p:txBody>
        </p:sp>
        <p:sp>
          <p:nvSpPr>
            <p:cNvPr id="6" name="object 6"/>
            <p:cNvSpPr/>
            <p:nvPr/>
          </p:nvSpPr>
          <p:spPr>
            <a:xfrm>
              <a:off x="513983" y="1075845"/>
              <a:ext cx="13335609" cy="7738262"/>
            </a:xfrm>
            <a:prstGeom prst="rect">
              <a:avLst/>
            </a:prstGeom>
            <a:blipFill>
              <a:blip r:embed="rId5" cstate="print"/>
              <a:stretch>
                <a:fillRect/>
              </a:stretch>
            </a:blipFill>
          </p:spPr>
          <p:txBody>
            <a:bodyPr wrap="square" lIns="0" tIns="0" rIns="0" bIns="0" rtlCol="0"/>
            <a:lstStyle/>
            <a:p>
              <a:endParaRPr sz="120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alpha val="50000"/>
          </a:schemeClr>
        </a:solidFill>
        <a:effectLst/>
      </p:bgPr>
    </p:bg>
    <p:spTree>
      <p:nvGrpSpPr>
        <p:cNvPr id="1" name=""/>
        <p:cNvGrpSpPr/>
        <p:nvPr/>
      </p:nvGrpSpPr>
      <p:grpSpPr>
        <a:xfrm>
          <a:off x="0" y="0"/>
          <a:ext cx="0" cy="0"/>
          <a:chOff x="0" y="0"/>
          <a:chExt cx="0" cy="0"/>
        </a:xfrm>
      </p:grpSpPr>
      <p:sp>
        <p:nvSpPr>
          <p:cNvPr id="4115" name="Rectangle 4111">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4"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6"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A71FB5-89F4-438F-A2C9-950888E1B27E}"/>
              </a:ext>
            </a:extLst>
          </p:cNvPr>
          <p:cNvSpPr>
            <a:spLocks noGrp="1"/>
          </p:cNvSpPr>
          <p:nvPr>
            <p:ph type="title"/>
          </p:nvPr>
        </p:nvSpPr>
        <p:spPr>
          <a:xfrm>
            <a:off x="833002" y="448253"/>
            <a:ext cx="10520702" cy="1325563"/>
          </a:xfrm>
        </p:spPr>
        <p:txBody>
          <a:bodyPr>
            <a:normAutofit/>
          </a:bodyPr>
          <a:lstStyle/>
          <a:p>
            <a:r>
              <a:rPr lang="en-US"/>
              <a:t>Introduction to IAM</a:t>
            </a:r>
            <a:endParaRPr lang="en-US" dirty="0"/>
          </a:p>
        </p:txBody>
      </p:sp>
      <p:sp>
        <p:nvSpPr>
          <p:cNvPr id="3" name="Content Placeholder 2">
            <a:extLst>
              <a:ext uri="{FF2B5EF4-FFF2-40B4-BE49-F238E27FC236}">
                <a16:creationId xmlns:a16="http://schemas.microsoft.com/office/drawing/2014/main" id="{BB967BAD-3801-49A5-BBB7-56150D68E8CE}"/>
              </a:ext>
            </a:extLst>
          </p:cNvPr>
          <p:cNvSpPr>
            <a:spLocks noGrp="1"/>
          </p:cNvSpPr>
          <p:nvPr>
            <p:ph idx="1"/>
          </p:nvPr>
        </p:nvSpPr>
        <p:spPr>
          <a:xfrm>
            <a:off x="838200" y="2191807"/>
            <a:ext cx="4936067" cy="3985155"/>
          </a:xfrm>
        </p:spPr>
        <p:txBody>
          <a:bodyPr>
            <a:normAutofit/>
          </a:bodyPr>
          <a:lstStyle/>
          <a:p>
            <a:r>
              <a:rPr lang="en-US" sz="2000" dirty="0"/>
              <a:t>IAM stands for Identity and Access Management. IAM ensures that the right people and job roles in an organization can access the tools they needed to do their jobs.</a:t>
            </a:r>
          </a:p>
          <a:p>
            <a:r>
              <a:rPr lang="en-US" sz="2000" dirty="0"/>
              <a:t>IAM acts as an interface between identity of the users and the resources that users want to access. </a:t>
            </a:r>
          </a:p>
          <a:p>
            <a:r>
              <a:rPr lang="en-US" sz="2000" dirty="0"/>
              <a:t>IAM specifies that correct permissions be given to the correct employees for the various applications of the organization.</a:t>
            </a:r>
          </a:p>
          <a:p>
            <a:endParaRPr lang="en-US" sz="2000" dirty="0"/>
          </a:p>
        </p:txBody>
      </p:sp>
      <p:pic>
        <p:nvPicPr>
          <p:cNvPr id="4098" name="Picture 2" descr="Identity and Access Management Concept - Dragon1">
            <a:extLst>
              <a:ext uri="{FF2B5EF4-FFF2-40B4-BE49-F238E27FC236}">
                <a16:creationId xmlns:a16="http://schemas.microsoft.com/office/drawing/2014/main" id="{67E07B4E-02BB-4ED5-BECC-93D3477F7D5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17735" y="2335376"/>
            <a:ext cx="4935970" cy="3442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527683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27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0B8F250-6CC6-45F8-9E0F-0E98AC1E797C}"/>
              </a:ext>
            </a:extLst>
          </p:cNvPr>
          <p:cNvSpPr>
            <a:spLocks noGrp="1"/>
          </p:cNvSpPr>
          <p:nvPr>
            <p:ph type="title"/>
          </p:nvPr>
        </p:nvSpPr>
        <p:spPr>
          <a:xfrm>
            <a:off x="833002" y="365125"/>
            <a:ext cx="10520702" cy="1325563"/>
          </a:xfrm>
        </p:spPr>
        <p:txBody>
          <a:bodyPr>
            <a:normAutofit/>
          </a:bodyPr>
          <a:lstStyle/>
          <a:p>
            <a:r>
              <a:rPr lang="en-US">
                <a:solidFill>
                  <a:srgbClr val="FFFFFF"/>
                </a:solidFill>
              </a:rPr>
              <a:t>Terminologies in IAM</a:t>
            </a:r>
          </a:p>
        </p:txBody>
      </p:sp>
      <p:sp>
        <p:nvSpPr>
          <p:cNvPr id="3" name="Content Placeholder 2">
            <a:extLst>
              <a:ext uri="{FF2B5EF4-FFF2-40B4-BE49-F238E27FC236}">
                <a16:creationId xmlns:a16="http://schemas.microsoft.com/office/drawing/2014/main" id="{D8C405EB-6802-4298-A6E2-FDF9636EC8E1}"/>
              </a:ext>
            </a:extLst>
          </p:cNvPr>
          <p:cNvSpPr>
            <a:spLocks noGrp="1"/>
          </p:cNvSpPr>
          <p:nvPr>
            <p:ph idx="1"/>
          </p:nvPr>
        </p:nvSpPr>
        <p:spPr>
          <a:xfrm>
            <a:off x="838201" y="2022601"/>
            <a:ext cx="10515598" cy="4154361"/>
          </a:xfrm>
        </p:spPr>
        <p:txBody>
          <a:bodyPr>
            <a:normAutofit/>
          </a:bodyPr>
          <a:lstStyle/>
          <a:p>
            <a:r>
              <a:rPr lang="en-US" sz="1700" dirty="0">
                <a:solidFill>
                  <a:srgbClr val="FFFFFF"/>
                </a:solidFill>
              </a:rPr>
              <a:t>Digital Identity/Identity: </a:t>
            </a:r>
            <a:r>
              <a:rPr lang="en-AU" sz="1700" dirty="0">
                <a:solidFill>
                  <a:srgbClr val="FFFFFF"/>
                </a:solidFill>
              </a:rPr>
              <a:t>The digital representation of a user, including a unique identifier, credentials, core attributes, and context-specific attributes.</a:t>
            </a:r>
          </a:p>
          <a:p>
            <a:pPr marL="285750" lvl="1" indent="-285750"/>
            <a:r>
              <a:rPr lang="en-US" sz="1700" dirty="0">
                <a:solidFill>
                  <a:srgbClr val="FFFFFF"/>
                </a:solidFill>
              </a:rPr>
              <a:t>Authentication (</a:t>
            </a:r>
            <a:r>
              <a:rPr lang="en-US" sz="1700" dirty="0" err="1">
                <a:solidFill>
                  <a:srgbClr val="FFFFFF"/>
                </a:solidFill>
              </a:rPr>
              <a:t>AuthN</a:t>
            </a:r>
            <a:r>
              <a:rPr lang="en-US" sz="1700" dirty="0">
                <a:solidFill>
                  <a:srgbClr val="FFFFFF"/>
                </a:solidFill>
              </a:rPr>
              <a:t>): </a:t>
            </a:r>
            <a:r>
              <a:rPr lang="en-AU" sz="1700" dirty="0">
                <a:solidFill>
                  <a:srgbClr val="FFFFFF"/>
                </a:solidFill>
              </a:rPr>
              <a:t>The process of establishing a user’s identity by providing a login ID and password in order to access one or more information systems.</a:t>
            </a:r>
          </a:p>
          <a:p>
            <a:pPr marL="285750" lvl="1" indent="-285750"/>
            <a:r>
              <a:rPr lang="en-US" sz="1700" dirty="0">
                <a:solidFill>
                  <a:srgbClr val="FFFFFF"/>
                </a:solidFill>
              </a:rPr>
              <a:t>Authorization (</a:t>
            </a:r>
            <a:r>
              <a:rPr lang="en-US" sz="1700" dirty="0" err="1">
                <a:solidFill>
                  <a:srgbClr val="FFFFFF"/>
                </a:solidFill>
              </a:rPr>
              <a:t>AuthZ</a:t>
            </a:r>
            <a:r>
              <a:rPr lang="en-US" sz="1700" dirty="0">
                <a:solidFill>
                  <a:srgbClr val="FFFFFF"/>
                </a:solidFill>
              </a:rPr>
              <a:t>): </a:t>
            </a:r>
            <a:r>
              <a:rPr lang="en-AU" sz="1700" dirty="0">
                <a:solidFill>
                  <a:srgbClr val="FFFFFF"/>
                </a:solidFill>
              </a:rPr>
              <a:t>The process of determining whether a user is permitted to access an application or data.</a:t>
            </a:r>
          </a:p>
          <a:p>
            <a:pPr marL="285750" lvl="1" indent="-285750"/>
            <a:r>
              <a:rPr lang="en-US" sz="1700" dirty="0">
                <a:solidFill>
                  <a:srgbClr val="FFFFFF"/>
                </a:solidFill>
              </a:rPr>
              <a:t>Provisioning: </a:t>
            </a:r>
            <a:r>
              <a:rPr lang="en-AU" sz="1700" dirty="0">
                <a:solidFill>
                  <a:srgbClr val="FFFFFF"/>
                </a:solidFill>
              </a:rPr>
              <a:t>IAM service responsible for creation of user accounts in information technology (IT) resources and providing appropriate access to those accounts.</a:t>
            </a:r>
          </a:p>
          <a:p>
            <a:pPr marL="285750" lvl="1" indent="-285750"/>
            <a:r>
              <a:rPr lang="en-US" sz="1700" dirty="0">
                <a:solidFill>
                  <a:srgbClr val="FFFFFF"/>
                </a:solidFill>
              </a:rPr>
              <a:t>Self service: </a:t>
            </a:r>
            <a:r>
              <a:rPr lang="en-AU" sz="1700" dirty="0">
                <a:solidFill>
                  <a:srgbClr val="FFFFFF"/>
                </a:solidFill>
              </a:rPr>
              <a:t>Enabling end user to perform specific activities (e.g., password reset, access request) without the requirements to call service desk.</a:t>
            </a:r>
          </a:p>
          <a:p>
            <a:pPr marL="285750" lvl="1" indent="-285750"/>
            <a:r>
              <a:rPr lang="en-US" sz="1700" dirty="0">
                <a:solidFill>
                  <a:srgbClr val="FFFFFF"/>
                </a:solidFill>
              </a:rPr>
              <a:t>Authoritative Source: </a:t>
            </a:r>
            <a:r>
              <a:rPr lang="en-AU" sz="1700" dirty="0">
                <a:solidFill>
                  <a:srgbClr val="FFFFFF"/>
                </a:solidFill>
              </a:rPr>
              <a:t>An authorised origination point or “source of truth” for a piece of data (e.g. HR for employee) about a user identity.</a:t>
            </a:r>
          </a:p>
          <a:p>
            <a:pPr marL="285750" lvl="1" indent="-285750"/>
            <a:r>
              <a:rPr lang="en-US" sz="1700" dirty="0">
                <a:solidFill>
                  <a:srgbClr val="FFFFFF"/>
                </a:solidFill>
              </a:rPr>
              <a:t>Connector/Adapter: </a:t>
            </a:r>
            <a:r>
              <a:rPr lang="en-AU" sz="1700" dirty="0">
                <a:solidFill>
                  <a:srgbClr val="FFFFFF"/>
                </a:solidFill>
              </a:rPr>
              <a:t>Technology used by IAM System to interface and interact with managed systems.</a:t>
            </a:r>
          </a:p>
          <a:p>
            <a:pPr marL="285750" lvl="1" indent="-285750"/>
            <a:r>
              <a:rPr lang="en-US" sz="1700" dirty="0">
                <a:solidFill>
                  <a:srgbClr val="FFFFFF"/>
                </a:solidFill>
              </a:rPr>
              <a:t>IT Resource/System</a:t>
            </a:r>
            <a:r>
              <a:rPr lang="en-AU" sz="1700" dirty="0">
                <a:solidFill>
                  <a:srgbClr val="FFFFFF"/>
                </a:solidFill>
              </a:rPr>
              <a:t>: Application, system, platform for which access is required to perform a specific function. IAM integrates with these IT resources for user account management.</a:t>
            </a:r>
          </a:p>
          <a:p>
            <a:endParaRPr lang="en-US" sz="1700" dirty="0">
              <a:solidFill>
                <a:srgbClr val="FFFFFF"/>
              </a:solidFill>
            </a:endParaRPr>
          </a:p>
        </p:txBody>
      </p:sp>
    </p:spTree>
    <p:extLst>
      <p:ext uri="{BB962C8B-B14F-4D97-AF65-F5344CB8AC3E}">
        <p14:creationId xmlns:p14="http://schemas.microsoft.com/office/powerpoint/2010/main" val="1034632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104A27-2344-4357-9CF6-EEA0CC737A3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Identity Life Cycle Management</a:t>
            </a:r>
          </a:p>
        </p:txBody>
      </p:sp>
      <p:pic>
        <p:nvPicPr>
          <p:cNvPr id="5" name="Content Placeholder 4">
            <a:extLst>
              <a:ext uri="{FF2B5EF4-FFF2-40B4-BE49-F238E27FC236}">
                <a16:creationId xmlns:a16="http://schemas.microsoft.com/office/drawing/2014/main" id="{EC95E72F-B549-43BF-A712-D887D0C8167F}"/>
              </a:ext>
            </a:extLst>
          </p:cNvPr>
          <p:cNvPicPr>
            <a:picLocks noGrp="1" noChangeAspect="1"/>
          </p:cNvPicPr>
          <p:nvPr>
            <p:ph idx="1"/>
          </p:nvPr>
        </p:nvPicPr>
        <p:blipFill rotWithShape="1">
          <a:blip r:embed="rId3"/>
          <a:srcRect l="2020" t="3529" b="881"/>
          <a:stretch/>
        </p:blipFill>
        <p:spPr>
          <a:xfrm>
            <a:off x="3682529" y="1153633"/>
            <a:ext cx="8219376" cy="4550734"/>
          </a:xfrm>
          <a:prstGeom prst="rect">
            <a:avLst/>
          </a:prstGeom>
        </p:spPr>
      </p:pic>
    </p:spTree>
    <p:extLst>
      <p:ext uri="{BB962C8B-B14F-4D97-AF65-F5344CB8AC3E}">
        <p14:creationId xmlns:p14="http://schemas.microsoft.com/office/powerpoint/2010/main" val="3834751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158</TotalTime>
  <Words>1145</Words>
  <Application>Microsoft Office PowerPoint</Application>
  <PresentationFormat>Widescreen</PresentationFormat>
  <Paragraphs>113</Paragraphs>
  <Slides>15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Times New Roman</vt:lpstr>
      <vt:lpstr>Tw Cen MT</vt:lpstr>
      <vt:lpstr>Office Theme</vt:lpstr>
      <vt:lpstr>PowerPoint Presentation</vt:lpstr>
      <vt:lpstr>About the company</vt:lpstr>
      <vt:lpstr>Objectives </vt:lpstr>
      <vt:lpstr>Problem Statements</vt:lpstr>
      <vt:lpstr>Solution</vt:lpstr>
      <vt:lpstr>BOOTCAMP- I IAM</vt:lpstr>
      <vt:lpstr>Introduction to IAM</vt:lpstr>
      <vt:lpstr>Terminologies in IAM</vt:lpstr>
      <vt:lpstr>Identity Life Cycle Management</vt:lpstr>
      <vt:lpstr>Problems solved using IAM</vt:lpstr>
      <vt:lpstr>BOOTCAMP- II SailPoint</vt:lpstr>
      <vt:lpstr>Introduction to SailPoint</vt:lpstr>
      <vt:lpstr>BOOTCAMP- III PingIdentity </vt:lpstr>
      <vt:lpstr>Introduction to PingIdentity</vt:lpstr>
      <vt:lpstr>Open Standard Protocols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the Company</dc:title>
  <dc:creator>Gaur, Chirag</dc:creator>
  <cp:lastModifiedBy>Gaur, Chirag</cp:lastModifiedBy>
  <cp:revision>17</cp:revision>
  <dcterms:created xsi:type="dcterms:W3CDTF">2022-06-06T16:20:49Z</dcterms:created>
  <dcterms:modified xsi:type="dcterms:W3CDTF">2022-06-06T18:59:26Z</dcterms:modified>
</cp:coreProperties>
</file>

<file path=docProps/thumbnail.jpeg>
</file>